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58"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59" r:id="rId3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6A3"/>
    <a:srgbClr val="671E75"/>
    <a:srgbClr val="7A9A01"/>
    <a:srgbClr val="007A33"/>
    <a:srgbClr val="9BB8D3"/>
    <a:srgbClr val="009CDE"/>
    <a:srgbClr val="003865"/>
    <a:srgbClr val="A6172E"/>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4660"/>
  </p:normalViewPr>
  <p:slideViewPr>
    <p:cSldViewPr snapToGrid="0" snapToObjects="1">
      <p:cViewPr varScale="1">
        <p:scale>
          <a:sx n="79" d="100"/>
          <a:sy n="79" d="100"/>
        </p:scale>
        <p:origin x="86" y="9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6/20/2017</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6/20/2017</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ogle.com/intl/en/policies/privacy/?fg=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pport.google.com/faqs/answer/2539193?hl=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3925">
              <a:spcBef>
                <a:spcPct val="30000"/>
              </a:spcBef>
              <a:defRPr sz="1200">
                <a:solidFill>
                  <a:schemeClr val="tx1"/>
                </a:solidFill>
                <a:latin typeface="Arial" panose="020B0604020202020204" pitchFamily="34" charset="0"/>
              </a:defRPr>
            </a:lvl1pPr>
            <a:lvl2pPr marL="709613" indent="-273050" defTabSz="923925">
              <a:spcBef>
                <a:spcPct val="30000"/>
              </a:spcBef>
              <a:defRPr sz="1200">
                <a:solidFill>
                  <a:schemeClr val="tx1"/>
                </a:solidFill>
                <a:latin typeface="Arial" panose="020B0604020202020204" pitchFamily="34" charset="0"/>
              </a:defRPr>
            </a:lvl2pPr>
            <a:lvl3pPr marL="1092200" indent="-217488" defTabSz="923925">
              <a:spcBef>
                <a:spcPct val="30000"/>
              </a:spcBef>
              <a:defRPr sz="1200">
                <a:solidFill>
                  <a:schemeClr val="tx1"/>
                </a:solidFill>
                <a:latin typeface="Arial" panose="020B0604020202020204" pitchFamily="34" charset="0"/>
              </a:defRPr>
            </a:lvl3pPr>
            <a:lvl4pPr marL="1530350" indent="-217488" defTabSz="923925">
              <a:spcBef>
                <a:spcPct val="30000"/>
              </a:spcBef>
              <a:defRPr sz="1200">
                <a:solidFill>
                  <a:schemeClr val="tx1"/>
                </a:solidFill>
                <a:latin typeface="Arial" panose="020B0604020202020204" pitchFamily="34" charset="0"/>
              </a:defRPr>
            </a:lvl4pPr>
            <a:lvl5pPr marL="1968500" indent="-217488" defTabSz="923925">
              <a:spcBef>
                <a:spcPct val="30000"/>
              </a:spcBef>
              <a:defRPr sz="1200">
                <a:solidFill>
                  <a:schemeClr val="tx1"/>
                </a:solidFill>
                <a:latin typeface="Arial" panose="020B0604020202020204" pitchFamily="34" charset="0"/>
              </a:defRPr>
            </a:lvl5pPr>
            <a:lvl6pPr marL="2425700" indent="-217488" defTabSz="923925" eaLnBrk="0" fontAlgn="base" hangingPunct="0">
              <a:spcBef>
                <a:spcPct val="30000"/>
              </a:spcBef>
              <a:spcAft>
                <a:spcPct val="0"/>
              </a:spcAft>
              <a:defRPr sz="1200">
                <a:solidFill>
                  <a:schemeClr val="tx1"/>
                </a:solidFill>
                <a:latin typeface="Arial" panose="020B0604020202020204" pitchFamily="34" charset="0"/>
              </a:defRPr>
            </a:lvl6pPr>
            <a:lvl7pPr marL="2882900" indent="-217488" defTabSz="923925" eaLnBrk="0" fontAlgn="base" hangingPunct="0">
              <a:spcBef>
                <a:spcPct val="30000"/>
              </a:spcBef>
              <a:spcAft>
                <a:spcPct val="0"/>
              </a:spcAft>
              <a:defRPr sz="1200">
                <a:solidFill>
                  <a:schemeClr val="tx1"/>
                </a:solidFill>
                <a:latin typeface="Arial" panose="020B0604020202020204" pitchFamily="34" charset="0"/>
              </a:defRPr>
            </a:lvl7pPr>
            <a:lvl8pPr marL="3340100" indent="-217488" defTabSz="923925" eaLnBrk="0" fontAlgn="base" hangingPunct="0">
              <a:spcBef>
                <a:spcPct val="30000"/>
              </a:spcBef>
              <a:spcAft>
                <a:spcPct val="0"/>
              </a:spcAft>
              <a:defRPr sz="1200">
                <a:solidFill>
                  <a:schemeClr val="tx1"/>
                </a:solidFill>
                <a:latin typeface="Arial" panose="020B0604020202020204" pitchFamily="34" charset="0"/>
              </a:defRPr>
            </a:lvl8pPr>
            <a:lvl9pPr marL="3797300" indent="-217488"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8B48E0-0FB9-48F3-8823-A864950DD701}" type="slidenum">
              <a:rPr lang="en-US" altLang="en-US" sz="1100" smtClean="0"/>
              <a:pPr>
                <a:spcBef>
                  <a:spcPct val="0"/>
                </a:spcBef>
              </a:pPr>
              <a:t>2</a:t>
            </a:fld>
            <a:endParaRPr lang="en-US" altLang="en-US" sz="11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 title slide includes the United States Patent Office Seal, the Office of Patent Information Management logo, and The Scientific and Technical Information Center logo.</a:t>
            </a:r>
          </a:p>
        </p:txBody>
      </p:sp>
    </p:spTree>
    <p:extLst>
      <p:ext uri="{BB962C8B-B14F-4D97-AF65-F5344CB8AC3E}">
        <p14:creationId xmlns:p14="http://schemas.microsoft.com/office/powerpoint/2010/main" val="354800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a:latin typeface="Arial" panose="020B0604020202020204" pitchFamily="34" charset="0"/>
              </a:rPr>
              <a:t>Can remove or add extra search terms. </a:t>
            </a:r>
          </a:p>
        </p:txBody>
      </p:sp>
      <p:sp>
        <p:nvSpPr>
          <p:cNvPr id="5018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6D3F5B-AD14-4D0B-9E9E-377AFF757526}" type="slidenum">
              <a:rPr lang="en-US" altLang="en-US" smtClean="0"/>
              <a:pPr>
                <a:spcBef>
                  <a:spcPct val="0"/>
                </a:spcBef>
              </a:pPr>
              <a:t>14</a:t>
            </a:fld>
            <a:endParaRPr lang="en-US" altLang="en-US"/>
          </a:p>
        </p:txBody>
      </p:sp>
    </p:spTree>
    <p:extLst>
      <p:ext uri="{BB962C8B-B14F-4D97-AF65-F5344CB8AC3E}">
        <p14:creationId xmlns:p14="http://schemas.microsoft.com/office/powerpoint/2010/main" val="1443471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a:latin typeface="Arial" panose="020B0604020202020204" pitchFamily="34" charset="0"/>
              </a:rPr>
              <a:t>The People tab allows you to search Google Scholar articles, patents and books by inventors.   Inventors of the target patent publication are listed first followed by inventors of cited in the target patent publication.   </a:t>
            </a:r>
          </a:p>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937813-405E-4637-9DFE-0E3113FF17A2}" type="slidenum">
              <a:rPr lang="en-US" altLang="en-US" smtClean="0"/>
              <a:pPr>
                <a:spcBef>
                  <a:spcPct val="0"/>
                </a:spcBef>
              </a:pPr>
              <a:t>16</a:t>
            </a:fld>
            <a:endParaRPr lang="en-US" altLang="en-US"/>
          </a:p>
        </p:txBody>
      </p:sp>
    </p:spTree>
    <p:extLst>
      <p:ext uri="{BB962C8B-B14F-4D97-AF65-F5344CB8AC3E}">
        <p14:creationId xmlns:p14="http://schemas.microsoft.com/office/powerpoint/2010/main" val="191199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0635D9-2139-4886-ACC1-6FABE657E02D}" type="slidenum">
              <a:rPr lang="en-US" altLang="en-US" smtClean="0"/>
              <a:pPr>
                <a:spcBef>
                  <a:spcPct val="0"/>
                </a:spcBef>
              </a:pPr>
              <a:t>17</a:t>
            </a:fld>
            <a:endParaRPr lang="en-US" altLang="en-US"/>
          </a:p>
        </p:txBody>
      </p:sp>
    </p:spTree>
    <p:extLst>
      <p:ext uri="{BB962C8B-B14F-4D97-AF65-F5344CB8AC3E}">
        <p14:creationId xmlns:p14="http://schemas.microsoft.com/office/powerpoint/2010/main" val="32570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DB26F5-624E-440D-A12B-9929C535CB1B}" type="slidenum">
              <a:rPr lang="en-US" altLang="en-US" smtClean="0"/>
              <a:pPr>
                <a:spcBef>
                  <a:spcPct val="0"/>
                </a:spcBef>
              </a:pPr>
              <a:t>18</a:t>
            </a:fld>
            <a:endParaRPr lang="en-US" altLang="en-US"/>
          </a:p>
        </p:txBody>
      </p:sp>
    </p:spTree>
    <p:extLst>
      <p:ext uri="{BB962C8B-B14F-4D97-AF65-F5344CB8AC3E}">
        <p14:creationId xmlns:p14="http://schemas.microsoft.com/office/powerpoint/2010/main" val="3550796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C66933-7D1A-4E65-A2C4-B3E2174DC44C}" type="slidenum">
              <a:rPr lang="en-US" altLang="en-US" smtClean="0"/>
              <a:pPr>
                <a:spcBef>
                  <a:spcPct val="0"/>
                </a:spcBef>
              </a:pPr>
              <a:t>19</a:t>
            </a:fld>
            <a:endParaRPr lang="en-US" altLang="en-US"/>
          </a:p>
        </p:txBody>
      </p:sp>
    </p:spTree>
    <p:extLst>
      <p:ext uri="{BB962C8B-B14F-4D97-AF65-F5344CB8AC3E}">
        <p14:creationId xmlns:p14="http://schemas.microsoft.com/office/powerpoint/2010/main" val="1785834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6144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E62AE9-1294-4322-9497-B48153A7B981}" type="slidenum">
              <a:rPr lang="en-US" altLang="en-US" smtClean="0"/>
              <a:pPr>
                <a:spcBef>
                  <a:spcPct val="0"/>
                </a:spcBef>
              </a:pPr>
              <a:t>20</a:t>
            </a:fld>
            <a:endParaRPr lang="en-US" altLang="en-US"/>
          </a:p>
        </p:txBody>
      </p:sp>
    </p:spTree>
    <p:extLst>
      <p:ext uri="{BB962C8B-B14F-4D97-AF65-F5344CB8AC3E}">
        <p14:creationId xmlns:p14="http://schemas.microsoft.com/office/powerpoint/2010/main" val="362025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a:latin typeface="Arial" panose="020B0604020202020204" pitchFamily="34" charset="0"/>
              </a:rPr>
              <a:t>“The technology behind Google’s search results, PageRank and other weighting algorithms, is maintained within Google as a trade secret. Nobody has been able to fully figure them out.” Quote redacted from Intellectual Property and Open Source: A practical guide to protecting Code. By Van Lindberg. 2008  Page 130</a:t>
            </a:r>
          </a:p>
        </p:txBody>
      </p:sp>
      <p:sp>
        <p:nvSpPr>
          <p:cNvPr id="6349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11C4E1-7D5A-4801-8586-6B460130B778}" type="slidenum">
              <a:rPr lang="en-US" altLang="en-US" smtClean="0"/>
              <a:pPr>
                <a:spcBef>
                  <a:spcPct val="0"/>
                </a:spcBef>
              </a:pPr>
              <a:t>21</a:t>
            </a:fld>
            <a:endParaRPr lang="en-US" altLang="en-US"/>
          </a:p>
        </p:txBody>
      </p:sp>
    </p:spTree>
    <p:extLst>
      <p:ext uri="{BB962C8B-B14F-4D97-AF65-F5344CB8AC3E}">
        <p14:creationId xmlns:p14="http://schemas.microsoft.com/office/powerpoint/2010/main" val="2933785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dirty="0">
                <a:latin typeface="Arial" panose="020B0604020202020204" pitchFamily="34" charset="0"/>
              </a:rPr>
              <a:t>Examiners must use a general state of the art search and not their specific case.</a:t>
            </a:r>
          </a:p>
          <a:p>
            <a:endParaRPr lang="en-US" altLang="en-US" dirty="0">
              <a:latin typeface="Arial" panose="020B0604020202020204" pitchFamily="34" charset="0"/>
            </a:endParaRPr>
          </a:p>
          <a:p>
            <a:r>
              <a:rPr lang="en-US" altLang="en-US" b="1" dirty="0">
                <a:solidFill>
                  <a:srgbClr val="000000"/>
                </a:solidFill>
                <a:latin typeface="Arial" panose="020B0604020202020204" pitchFamily="34" charset="0"/>
              </a:rPr>
              <a:t>Google tracks search activity (see Privacy policy </a:t>
            </a:r>
            <a:r>
              <a:rPr lang="en-US" altLang="en-US" b="1" dirty="0">
                <a:solidFill>
                  <a:srgbClr val="000000"/>
                </a:solidFill>
                <a:latin typeface="Arial" panose="020B0604020202020204" pitchFamily="34" charset="0"/>
                <a:hlinkClick r:id="rId3"/>
              </a:rPr>
              <a:t>https://www.google.com/intl/en/policies/privacy/?fg=1</a:t>
            </a:r>
            <a:r>
              <a:rPr lang="en-US" altLang="en-US" b="1" dirty="0">
                <a:solidFill>
                  <a:srgbClr val="000000"/>
                </a:solidFill>
                <a:latin typeface="Arial" panose="020B0604020202020204" pitchFamily="34" charset="0"/>
              </a:rPr>
              <a:t>).</a:t>
            </a:r>
          </a:p>
        </p:txBody>
      </p:sp>
      <p:sp>
        <p:nvSpPr>
          <p:cNvPr id="6554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F521DB-E2A1-49B7-8109-4F6E65611319}" type="slidenum">
              <a:rPr lang="en-US" altLang="en-US" smtClean="0"/>
              <a:pPr>
                <a:spcBef>
                  <a:spcPct val="0"/>
                </a:spcBef>
              </a:pPr>
              <a:t>22</a:t>
            </a:fld>
            <a:endParaRPr lang="en-US" altLang="en-US"/>
          </a:p>
        </p:txBody>
      </p:sp>
    </p:spTree>
    <p:extLst>
      <p:ext uri="{BB962C8B-B14F-4D97-AF65-F5344CB8AC3E}">
        <p14:creationId xmlns:p14="http://schemas.microsoft.com/office/powerpoint/2010/main" val="2901537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758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251D2B-0BE2-4F42-98BE-5DC3435764E1}" type="slidenum">
              <a:rPr lang="en-US" altLang="en-US" smtClean="0"/>
              <a:pPr>
                <a:spcBef>
                  <a:spcPct val="0"/>
                </a:spcBef>
              </a:pPr>
              <a:t>23</a:t>
            </a:fld>
            <a:endParaRPr lang="en-US" altLang="en-US"/>
          </a:p>
        </p:txBody>
      </p:sp>
    </p:spTree>
    <p:extLst>
      <p:ext uri="{BB962C8B-B14F-4D97-AF65-F5344CB8AC3E}">
        <p14:creationId xmlns:p14="http://schemas.microsoft.com/office/powerpoint/2010/main" val="1285769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a:latin typeface="Arial" panose="020B0604020202020204" pitchFamily="34" charset="0"/>
              </a:rPr>
              <a:t>Cited US Patent Documents found in US 8,251,874</a:t>
            </a:r>
          </a:p>
        </p:txBody>
      </p:sp>
      <p:sp>
        <p:nvSpPr>
          <p:cNvPr id="6963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F07AC5-CA9F-439D-BCC1-EA3A92F0B817}" type="slidenum">
              <a:rPr lang="en-US" altLang="en-US" smtClean="0"/>
              <a:pPr>
                <a:spcBef>
                  <a:spcPct val="0"/>
                </a:spcBef>
              </a:pPr>
              <a:t>24</a:t>
            </a:fld>
            <a:endParaRPr lang="en-US" altLang="en-US"/>
          </a:p>
        </p:txBody>
      </p:sp>
    </p:spTree>
    <p:extLst>
      <p:ext uri="{BB962C8B-B14F-4D97-AF65-F5344CB8AC3E}">
        <p14:creationId xmlns:p14="http://schemas.microsoft.com/office/powerpoint/2010/main" val="92977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447D14-4672-4221-9C8C-2F3AF90DA9F6}" type="slidenum">
              <a:rPr lang="en-US" altLang="en-US" smtClean="0"/>
              <a:pPr>
                <a:spcBef>
                  <a:spcPct val="0"/>
                </a:spcBef>
              </a:pPr>
              <a:t>3</a:t>
            </a:fld>
            <a:endParaRPr lang="en-US" altLang="en-US"/>
          </a:p>
        </p:txBody>
      </p:sp>
    </p:spTree>
    <p:extLst>
      <p:ext uri="{BB962C8B-B14F-4D97-AF65-F5344CB8AC3E}">
        <p14:creationId xmlns:p14="http://schemas.microsoft.com/office/powerpoint/2010/main" val="304745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a:latin typeface="Arial" panose="020B0604020202020204" pitchFamily="34" charset="0"/>
              </a:rPr>
              <a:t>Google lost over 200 granted patents and published applications during transferal of the data from this US patent to its database.  These missing cites are in the Google patents repository and the error appears to be a scanning error.  </a:t>
            </a:r>
          </a:p>
        </p:txBody>
      </p:sp>
      <p:sp>
        <p:nvSpPr>
          <p:cNvPr id="7168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DD9558-1671-457B-B5D8-1CD3B31ECE50}"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271847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7373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A62C26-C45D-4C83-9098-1DC7A6E4D270}" type="slidenum">
              <a:rPr lang="en-US" altLang="en-US" smtClean="0"/>
              <a:pPr>
                <a:spcBef>
                  <a:spcPct val="0"/>
                </a:spcBef>
              </a:pPr>
              <a:t>26</a:t>
            </a:fld>
            <a:endParaRPr lang="en-US" altLang="en-US"/>
          </a:p>
        </p:txBody>
      </p:sp>
    </p:spTree>
    <p:extLst>
      <p:ext uri="{BB962C8B-B14F-4D97-AF65-F5344CB8AC3E}">
        <p14:creationId xmlns:p14="http://schemas.microsoft.com/office/powerpoint/2010/main" val="938906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a:latin typeface="Arial" panose="020B0604020202020204" pitchFamily="34" charset="0"/>
              </a:rPr>
              <a:t>US 20150106979 was published April 16</a:t>
            </a:r>
            <a:r>
              <a:rPr lang="en-US" altLang="en-US" baseline="30000">
                <a:latin typeface="Arial" panose="020B0604020202020204" pitchFamily="34" charset="0"/>
              </a:rPr>
              <a:t>th</a:t>
            </a:r>
            <a:r>
              <a:rPr lang="en-US" altLang="en-US">
                <a:latin typeface="Arial" panose="020B0604020202020204" pitchFamily="34" charset="0"/>
              </a:rPr>
              <a:t> 2015.  </a:t>
            </a:r>
          </a:p>
        </p:txBody>
      </p:sp>
      <p:sp>
        <p:nvSpPr>
          <p:cNvPr id="7578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D4BB8-48DA-48E3-98A1-92D4415F42CF}" type="slidenum">
              <a:rPr lang="en-US" altLang="en-US" smtClean="0"/>
              <a:pPr>
                <a:spcBef>
                  <a:spcPct val="0"/>
                </a:spcBef>
              </a:pPr>
              <a:t>27</a:t>
            </a:fld>
            <a:endParaRPr lang="en-US" altLang="en-US"/>
          </a:p>
        </p:txBody>
      </p:sp>
    </p:spTree>
    <p:extLst>
      <p:ext uri="{BB962C8B-B14F-4D97-AF65-F5344CB8AC3E}">
        <p14:creationId xmlns:p14="http://schemas.microsoft.com/office/powerpoint/2010/main" val="695410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altLang="en-US" dirty="0">
                <a:latin typeface="Arial" panose="020B0604020202020204" pitchFamily="34" charset="0"/>
              </a:rPr>
              <a:t>US 20150106979 was published April 16</a:t>
            </a:r>
            <a:r>
              <a:rPr lang="en-US" altLang="en-US" baseline="30000" dirty="0">
                <a:latin typeface="Arial" panose="020B0604020202020204" pitchFamily="34" charset="0"/>
              </a:rPr>
              <a:t>th</a:t>
            </a:r>
            <a:r>
              <a:rPr lang="en-US" altLang="en-US" dirty="0">
                <a:latin typeface="Arial" panose="020B0604020202020204" pitchFamily="34" charset="0"/>
              </a:rPr>
              <a:t> 2015.  Lag of about 6 weeks before published US grants and applications appear in Google Patents.  This was tested extensively both for US grants and published applications.   </a:t>
            </a:r>
          </a:p>
          <a:p>
            <a:endParaRPr lang="en-US" altLang="en-US" dirty="0">
              <a:latin typeface="Arial" panose="020B0604020202020204" pitchFamily="34" charset="0"/>
            </a:endParaRPr>
          </a:p>
          <a:p>
            <a:r>
              <a:rPr lang="en-US" altLang="en-US" dirty="0">
                <a:latin typeface="Arial" panose="020B0604020202020204" pitchFamily="34" charset="0"/>
              </a:rPr>
              <a:t>Note: April 16</a:t>
            </a:r>
            <a:r>
              <a:rPr lang="en-US" altLang="en-US" baseline="30000" dirty="0">
                <a:latin typeface="Arial" panose="020B0604020202020204" pitchFamily="34" charset="0"/>
              </a:rPr>
              <a:t>th</a:t>
            </a:r>
            <a:r>
              <a:rPr lang="en-US" altLang="en-US" dirty="0">
                <a:latin typeface="Arial" panose="020B0604020202020204" pitchFamily="34" charset="0"/>
              </a:rPr>
              <a:t> 2015 is a Thursday when the US Pre-Grant Publications database is updated.  April 14</a:t>
            </a:r>
            <a:r>
              <a:rPr lang="en-US" altLang="en-US" baseline="30000" dirty="0">
                <a:latin typeface="Arial" panose="020B0604020202020204" pitchFamily="34" charset="0"/>
              </a:rPr>
              <a:t>th</a:t>
            </a:r>
            <a:r>
              <a:rPr lang="en-US" altLang="en-US" dirty="0">
                <a:latin typeface="Arial" panose="020B0604020202020204" pitchFamily="34" charset="0"/>
              </a:rPr>
              <a:t> 2015 is a Tuesday when the US Patents database is updated. </a:t>
            </a:r>
          </a:p>
        </p:txBody>
      </p:sp>
      <p:sp>
        <p:nvSpPr>
          <p:cNvPr id="7782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7F28E5-8BE3-4442-90D0-42103994C0FE}" type="slidenum">
              <a:rPr lang="en-US" altLang="en-US" smtClean="0"/>
              <a:pPr>
                <a:spcBef>
                  <a:spcPct val="0"/>
                </a:spcBef>
              </a:pPr>
              <a:t>28</a:t>
            </a:fld>
            <a:endParaRPr lang="en-US" altLang="en-US"/>
          </a:p>
        </p:txBody>
      </p:sp>
    </p:spTree>
    <p:extLst>
      <p:ext uri="{BB962C8B-B14F-4D97-AF65-F5344CB8AC3E}">
        <p14:creationId xmlns:p14="http://schemas.microsoft.com/office/powerpoint/2010/main" val="1195368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altLang="en-US">
                <a:latin typeface="Arial" panose="020B0604020202020204" pitchFamily="34" charset="0"/>
              </a:rPr>
              <a:t>This chart compares Google and EAST/WEST for Relevancy ranking, Order by Hit Count, Stopword Search, Prior Art Finder, Transparent, Confidential, Added Synonyms, Missing Cited References, and Current US Patent data.</a:t>
            </a:r>
          </a:p>
        </p:txBody>
      </p:sp>
      <p:sp>
        <p:nvSpPr>
          <p:cNvPr id="7987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76E784-62A1-4CBF-9370-C1AC788F55B6}" type="slidenum">
              <a:rPr lang="en-US" altLang="en-US" smtClean="0"/>
              <a:pPr>
                <a:spcBef>
                  <a:spcPct val="0"/>
                </a:spcBef>
              </a:pPr>
              <a:t>29</a:t>
            </a:fld>
            <a:endParaRPr lang="en-US" altLang="en-US"/>
          </a:p>
        </p:txBody>
      </p:sp>
    </p:spTree>
    <p:extLst>
      <p:ext uri="{BB962C8B-B14F-4D97-AF65-F5344CB8AC3E}">
        <p14:creationId xmlns:p14="http://schemas.microsoft.com/office/powerpoint/2010/main" val="4097092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8192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A03322-A6D9-4948-B322-316BDDDD41DD}" type="slidenum">
              <a:rPr lang="en-US" altLang="en-US" smtClean="0"/>
              <a:pPr>
                <a:spcBef>
                  <a:spcPct val="0"/>
                </a:spcBef>
              </a:pPr>
              <a:t>30</a:t>
            </a:fld>
            <a:endParaRPr lang="en-US" altLang="en-US"/>
          </a:p>
        </p:txBody>
      </p:sp>
    </p:spTree>
    <p:extLst>
      <p:ext uri="{BB962C8B-B14F-4D97-AF65-F5344CB8AC3E}">
        <p14:creationId xmlns:p14="http://schemas.microsoft.com/office/powerpoint/2010/main" val="3662009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7691DA-7D83-4C1B-BFAF-1544B6D810DB}" type="slidenum">
              <a:rPr lang="en-US" altLang="en-US" smtClean="0"/>
              <a:pPr>
                <a:spcBef>
                  <a:spcPct val="0"/>
                </a:spcBef>
              </a:pPr>
              <a:t>31</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This closing slide includes the United States Patent and Trademark Office Seal, the Office of Patent Information Management logo, and the Scientific and Technical Information Center logo.</a:t>
            </a:r>
          </a:p>
        </p:txBody>
      </p:sp>
    </p:spTree>
    <p:extLst>
      <p:ext uri="{BB962C8B-B14F-4D97-AF65-F5344CB8AC3E}">
        <p14:creationId xmlns:p14="http://schemas.microsoft.com/office/powerpoint/2010/main" val="366396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a:latin typeface="Arial" panose="020B0604020202020204" pitchFamily="34" charset="0"/>
              </a:rPr>
              <a:t>Source of information found at  </a:t>
            </a:r>
          </a:p>
          <a:p>
            <a:r>
              <a:rPr lang="en-US" altLang="en-US" u="sng">
                <a:latin typeface="Arial" panose="020B0604020202020204" pitchFamily="34" charset="0"/>
                <a:hlinkClick r:id="rId3"/>
              </a:rPr>
              <a:t>https://support.google.com/faqs/answer/2539193?hl=en</a:t>
            </a:r>
            <a:endParaRPr lang="en-US" altLang="en-US" u="sng">
              <a:latin typeface="Arial" panose="020B0604020202020204" pitchFamily="34" charset="0"/>
            </a:endParaRPr>
          </a:p>
          <a:p>
            <a:r>
              <a:rPr lang="en-US" altLang="en-US">
                <a:latin typeface="Arial" panose="020B0604020202020204" pitchFamily="34" charset="0"/>
              </a:rPr>
              <a:t>http://insidesearch.blogspot.com/2013/09/broadening-google-patents.html</a:t>
            </a:r>
          </a:p>
          <a:p>
            <a:r>
              <a:rPr lang="en-US" altLang="en-US">
                <a:latin typeface="Arial" panose="020B0604020202020204" pitchFamily="34" charset="0"/>
              </a:rPr>
              <a:t>Google announced that its patent search service available to patent searchers worldwide has added patent applications from four new patent offices. Now Google patent search engine will provide patent researchers across globe to have access to patents from China Patent Office, Germany (DPMA Patent database), Canada (Canadian Patent Office Database), and the World Intellectual Property Organization (WIPO) which are now aggregated in the Google Patents search database.</a:t>
            </a:r>
          </a:p>
        </p:txBody>
      </p:sp>
      <p:sp>
        <p:nvSpPr>
          <p:cNvPr id="3277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DB0499-1930-4AAA-9457-2084BEF3A70E}" type="slidenum">
              <a:rPr lang="en-US" altLang="en-US" smtClean="0"/>
              <a:pPr>
                <a:spcBef>
                  <a:spcPct val="0"/>
                </a:spcBef>
              </a:pPr>
              <a:t>4</a:t>
            </a:fld>
            <a:endParaRPr lang="en-US" altLang="en-US"/>
          </a:p>
        </p:txBody>
      </p:sp>
    </p:spTree>
    <p:extLst>
      <p:ext uri="{BB962C8B-B14F-4D97-AF65-F5344CB8AC3E}">
        <p14:creationId xmlns:p14="http://schemas.microsoft.com/office/powerpoint/2010/main" val="141655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a:latin typeface="Arial" panose="020B0604020202020204" pitchFamily="34" charset="0"/>
              </a:rPr>
              <a:t>OPIM site with stopwords list. Example showing A and C listing from stopword alphabet. </a:t>
            </a:r>
          </a:p>
        </p:txBody>
      </p:sp>
      <p:sp>
        <p:nvSpPr>
          <p:cNvPr id="36868"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7A7B5C-AE7B-4CA3-A638-78D086331E55}" type="slidenum">
              <a:rPr lang="en-US" altLang="en-US" smtClean="0"/>
              <a:pPr>
                <a:spcBef>
                  <a:spcPct val="0"/>
                </a:spcBef>
              </a:pPr>
              <a:t>7</a:t>
            </a:fld>
            <a:endParaRPr lang="en-US" altLang="en-US"/>
          </a:p>
        </p:txBody>
      </p:sp>
    </p:spTree>
    <p:extLst>
      <p:ext uri="{BB962C8B-B14F-4D97-AF65-F5344CB8AC3E}">
        <p14:creationId xmlns:p14="http://schemas.microsoft.com/office/powerpoint/2010/main" val="172857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a:latin typeface="Arial" panose="020B0604020202020204" pitchFamily="34" charset="0"/>
              </a:rPr>
              <a:t>Medical adj claim in EAST or WEST gives zero answers. </a:t>
            </a:r>
          </a:p>
          <a:p>
            <a:r>
              <a:rPr lang="en-US" altLang="en-US">
                <a:latin typeface="Arial" panose="020B0604020202020204" pitchFamily="34" charset="0"/>
              </a:rPr>
              <a:t>Notes: Medical Claim in Google Patents gives 30,900,000 answers (on date May 4</a:t>
            </a:r>
            <a:r>
              <a:rPr lang="en-US" altLang="en-US" baseline="30000">
                <a:latin typeface="Arial" panose="020B0604020202020204" pitchFamily="34" charset="0"/>
              </a:rPr>
              <a:t>th</a:t>
            </a:r>
            <a:r>
              <a:rPr lang="en-US" altLang="en-US">
                <a:latin typeface="Arial" panose="020B0604020202020204" pitchFamily="34" charset="0"/>
              </a:rPr>
              <a:t> 2015); medical claims in Google Patents gives 29,000,000 and medical (claim OR claims) gives 32,200,000 answers</a:t>
            </a:r>
          </a:p>
        </p:txBody>
      </p:sp>
      <p:sp>
        <p:nvSpPr>
          <p:cNvPr id="38916"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B9675C-6EC0-40E6-853B-13E051662D13}" type="slidenum">
              <a:rPr lang="en-US" altLang="en-US" smtClean="0"/>
              <a:pPr>
                <a:spcBef>
                  <a:spcPct val="0"/>
                </a:spcBef>
              </a:pPr>
              <a:t>8</a:t>
            </a:fld>
            <a:endParaRPr lang="en-US" altLang="en-US"/>
          </a:p>
        </p:txBody>
      </p:sp>
    </p:spTree>
    <p:extLst>
      <p:ext uri="{BB962C8B-B14F-4D97-AF65-F5344CB8AC3E}">
        <p14:creationId xmlns:p14="http://schemas.microsoft.com/office/powerpoint/2010/main" val="412025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BFB9D4-ECC6-445E-80C2-CA5B4F9A822F}" type="slidenum">
              <a:rPr lang="en-US" altLang="en-US" smtClean="0"/>
              <a:pPr>
                <a:spcBef>
                  <a:spcPct val="0"/>
                </a:spcBef>
              </a:pPr>
              <a:t>9</a:t>
            </a:fld>
            <a:endParaRPr lang="en-US" altLang="en-US"/>
          </a:p>
        </p:txBody>
      </p:sp>
    </p:spTree>
    <p:extLst>
      <p:ext uri="{BB962C8B-B14F-4D97-AF65-F5344CB8AC3E}">
        <p14:creationId xmlns:p14="http://schemas.microsoft.com/office/powerpoint/2010/main" val="3967243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7D7CA9-C4EC-49DB-B610-3F328A2A3F5D}"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695076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a:latin typeface="Arial" panose="020B0604020202020204" pitchFamily="34" charset="0"/>
              </a:rPr>
              <a:t>results</a:t>
            </a:r>
          </a:p>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EAC5B5-EF4A-49CC-839D-EC4391B294FA}" type="slidenum">
              <a:rPr lang="en-US" altLang="en-US" smtClean="0"/>
              <a:pPr>
                <a:spcBef>
                  <a:spcPct val="0"/>
                </a:spcBef>
              </a:pPr>
              <a:t>11</a:t>
            </a:fld>
            <a:endParaRPr lang="en-US" altLang="en-US"/>
          </a:p>
        </p:txBody>
      </p:sp>
    </p:spTree>
    <p:extLst>
      <p:ext uri="{BB962C8B-B14F-4D97-AF65-F5344CB8AC3E}">
        <p14:creationId xmlns:p14="http://schemas.microsoft.com/office/powerpoint/2010/main" val="220517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a:latin typeface="Arial" panose="020B0604020202020204" pitchFamily="34" charset="0"/>
              </a:rPr>
              <a:t>Information found https://support.google.com/faqs/answer/2539193?hl=en</a:t>
            </a:r>
          </a:p>
        </p:txBody>
      </p:sp>
      <p:sp>
        <p:nvSpPr>
          <p:cNvPr id="48132" name="Slide Number Placeholder 3"/>
          <p:cNvSpPr>
            <a:spLocks noGrp="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5AC029-993B-4779-82B9-308AD99C7142}" type="slidenum">
              <a:rPr lang="en-US" altLang="en-US" smtClean="0"/>
              <a:pPr>
                <a:spcBef>
                  <a:spcPct val="0"/>
                </a:spcBef>
              </a:pPr>
              <a:t>13</a:t>
            </a:fld>
            <a:endParaRPr lang="en-US" altLang="en-US"/>
          </a:p>
        </p:txBody>
      </p:sp>
    </p:spTree>
    <p:extLst>
      <p:ext uri="{BB962C8B-B14F-4D97-AF65-F5344CB8AC3E}">
        <p14:creationId xmlns:p14="http://schemas.microsoft.com/office/powerpoint/2010/main" val="1186916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a:t>Click to edit Master title style</a:t>
            </a:r>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75A53FC3-930E-4103-A5CF-3ADE9176E847}" type="datetime1">
              <a:rPr lang="en-US" smtClean="0"/>
              <a:t>6/20/2017</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CF6C88-E326-4F77-AC1F-E39B1D223CB9}" type="datetime1">
              <a:rPr lang="en-US" smtClean="0"/>
              <a:t>6/20/2017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5306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7324"/>
          <a:stretch/>
        </p:blipFill>
        <p:spPr>
          <a:xfrm>
            <a:off x="-6196" y="6439"/>
            <a:ext cx="9150196" cy="5457066"/>
          </a:xfrm>
          <a:prstGeom prst="rect">
            <a:avLst/>
          </a:prstGeom>
        </p:spPr>
      </p:pic>
      <p:sp>
        <p:nvSpPr>
          <p:cNvPr id="2" name="Title 1"/>
          <p:cNvSpPr>
            <a:spLocks noGrp="1"/>
          </p:cNvSpPr>
          <p:nvPr>
            <p:ph type="ctrTitle"/>
          </p:nvPr>
        </p:nvSpPr>
        <p:spPr>
          <a:xfrm>
            <a:off x="685800" y="1277208"/>
            <a:ext cx="7772400" cy="1225021"/>
          </a:xfrm>
        </p:spPr>
        <p:txBody>
          <a:bodyPr/>
          <a:lstStyle/>
          <a:p>
            <a:r>
              <a:rPr lang="en-US"/>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90270CD2-973F-43AD-9496-D1E13FA2E178}" type="datetime1">
              <a:rPr lang="en-US" smtClean="0"/>
              <a:t>6/20/2017</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4E5E1-DCE3-4714-9218-7B5208559220}" type="datetime1">
              <a:rPr lang="en-US" smtClean="0"/>
              <a:t>6/20/2017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9449CE-6F2F-4256-94CC-5081CC95C6F5}" type="datetime1">
              <a:rPr lang="en-US" smtClean="0"/>
              <a:t>6/20/2017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32223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3C41E-8DFA-4B20-BEC9-1AAF2D8AAA71}" type="datetime1">
              <a:rPr lang="en-US" smtClean="0"/>
              <a:t>6/20/2017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E43169-E095-44FF-AA20-9AEC3613FDAF}" type="datetime1">
              <a:rPr lang="en-US" smtClean="0"/>
              <a:t>6/20/2017</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AE4E26-1126-48A6-A715-1B6FEE367B02}" type="datetime1">
              <a:rPr lang="en-US" smtClean="0"/>
              <a:t>6/20/2017</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72D9F-77EA-426C-AD88-403DBF4D5FEE}" type="datetime1">
              <a:rPr lang="en-US" smtClean="0"/>
              <a:t>6/20/2017</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382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DFC62-4E28-48C9-9DD2-06A7CAA29681}" type="datetime1">
              <a:rPr lang="en-US" smtClean="0"/>
              <a:t>6/20/2017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55597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11605" y="4779975"/>
            <a:ext cx="1324718" cy="466861"/>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21540442-C82A-4C50-B925-F22C618B108C}" type="datetime1">
              <a:rPr lang="en-US" smtClean="0"/>
              <a:t>6/20/2017</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intl/en/policies/privacy/?fg=1"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B60017C9-9774-4EC7-939D-8A1A25EFC473}" type="slidenum">
              <a:rPr lang="en-US" altLang="en-US" sz="1167">
                <a:solidFill>
                  <a:schemeClr val="bg1"/>
                </a:solidFill>
              </a:rPr>
              <a:pPr>
                <a:spcBef>
                  <a:spcPct val="0"/>
                </a:spcBef>
                <a:buFontTx/>
                <a:buNone/>
              </a:pPr>
              <a:t>10</a:t>
            </a:fld>
            <a:endParaRPr lang="en-US" altLang="en-US" sz="1167">
              <a:solidFill>
                <a:schemeClr val="bg1"/>
              </a:solidFill>
            </a:endParaRPr>
          </a:p>
        </p:txBody>
      </p:sp>
      <p:pic>
        <p:nvPicPr>
          <p:cNvPr id="41988" name="Picture 2" descr="Screenshot showing advanced search form with claim in text box and arrow showing CPC box location.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6220" y="1869282"/>
            <a:ext cx="6229614" cy="35811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7" name="Content Placeholder 2"/>
          <p:cNvSpPr>
            <a:spLocks noGrp="1"/>
          </p:cNvSpPr>
          <p:nvPr>
            <p:ph idx="1"/>
          </p:nvPr>
        </p:nvSpPr>
        <p:spPr>
          <a:xfrm>
            <a:off x="1451240" y="1113896"/>
            <a:ext cx="6477000" cy="755386"/>
          </a:xfrm>
        </p:spPr>
        <p:txBody>
          <a:bodyPr>
            <a:normAutofit lnSpcReduction="10000"/>
          </a:bodyPr>
          <a:lstStyle/>
          <a:p>
            <a:r>
              <a:rPr lang="en-US" altLang="en-US" sz="1500" dirty="0"/>
              <a:t>Use Advanced Patent Search to limit with Cooperative Patent Classification (CPC) code G06F19/322 (Management of patient personal data…).</a:t>
            </a:r>
          </a:p>
        </p:txBody>
      </p:sp>
      <p:sp>
        <p:nvSpPr>
          <p:cNvPr id="41986" name="Title 1"/>
          <p:cNvSpPr>
            <a:spLocks noGrp="1"/>
          </p:cNvSpPr>
          <p:nvPr>
            <p:ph type="title"/>
          </p:nvPr>
        </p:nvSpPr>
        <p:spPr>
          <a:xfrm>
            <a:off x="762001" y="374386"/>
            <a:ext cx="7474479" cy="677333"/>
          </a:xfrm>
        </p:spPr>
        <p:txBody>
          <a:bodyPr>
            <a:normAutofit fontScale="90000"/>
          </a:bodyPr>
          <a:lstStyle/>
          <a:p>
            <a:pPr algn="ctr"/>
            <a:r>
              <a:rPr lang="en-US" altLang="en-US" sz="2667" dirty="0">
                <a:solidFill>
                  <a:srgbClr val="000000"/>
                </a:solidFill>
              </a:rPr>
              <a:t>Google Patents Pros/Strengths:</a:t>
            </a:r>
            <a:br>
              <a:rPr lang="en-US" altLang="en-US" sz="2667" dirty="0">
                <a:solidFill>
                  <a:srgbClr val="000000"/>
                </a:solidFill>
              </a:rPr>
            </a:br>
            <a:r>
              <a:rPr lang="en-US" altLang="en-US" sz="2667" dirty="0">
                <a:solidFill>
                  <a:srgbClr val="000000"/>
                </a:solidFill>
              </a:rPr>
              <a:t>Searches CPC Classification 1</a:t>
            </a:r>
            <a:endParaRPr lang="en-US" altLang="en-US" sz="2667" dirty="0"/>
          </a:p>
        </p:txBody>
      </p:sp>
    </p:spTree>
    <p:extLst>
      <p:ext uri="{BB962C8B-B14F-4D97-AF65-F5344CB8AC3E}">
        <p14:creationId xmlns:p14="http://schemas.microsoft.com/office/powerpoint/2010/main" val="205490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7F358CBF-E186-4F40-AB60-49551FCFD7C4}" type="slidenum">
              <a:rPr lang="en-US" altLang="en-US" sz="1167">
                <a:solidFill>
                  <a:schemeClr val="bg1"/>
                </a:solidFill>
              </a:rPr>
              <a:pPr>
                <a:spcBef>
                  <a:spcPct val="0"/>
                </a:spcBef>
                <a:buFontTx/>
                <a:buNone/>
              </a:pPr>
              <a:t>11</a:t>
            </a:fld>
            <a:endParaRPr lang="en-US" altLang="en-US" sz="1167">
              <a:solidFill>
                <a:schemeClr val="bg1"/>
              </a:solidFill>
            </a:endParaRPr>
          </a:p>
        </p:txBody>
      </p:sp>
      <p:pic>
        <p:nvPicPr>
          <p:cNvPr id="44035" name="Picture 1" descr="Results from Advanced Patent Search for claim limited with CPC code G06F19/3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1719" y="1329532"/>
            <a:ext cx="4843198" cy="41142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4" name="Title 1"/>
          <p:cNvSpPr>
            <a:spLocks noGrp="1"/>
          </p:cNvSpPr>
          <p:nvPr>
            <p:ph type="title"/>
          </p:nvPr>
        </p:nvSpPr>
        <p:spPr>
          <a:xfrm>
            <a:off x="1087438" y="392907"/>
            <a:ext cx="7041886" cy="952500"/>
          </a:xfrm>
        </p:spPr>
        <p:txBody>
          <a:bodyPr/>
          <a:lstStyle/>
          <a:p>
            <a:pPr algn="ctr"/>
            <a:r>
              <a:rPr lang="en-US" altLang="en-US" sz="2667" dirty="0">
                <a:solidFill>
                  <a:srgbClr val="000000"/>
                </a:solidFill>
              </a:rPr>
              <a:t>Google Patents Pros/Strengths:</a:t>
            </a:r>
            <a:br>
              <a:rPr lang="en-US" altLang="en-US" sz="2667" dirty="0">
                <a:solidFill>
                  <a:srgbClr val="000000"/>
                </a:solidFill>
              </a:rPr>
            </a:br>
            <a:r>
              <a:rPr lang="en-US" altLang="en-US" sz="2667" dirty="0">
                <a:solidFill>
                  <a:srgbClr val="000000"/>
                </a:solidFill>
              </a:rPr>
              <a:t>Searches CPC Classification 2</a:t>
            </a:r>
            <a:endParaRPr lang="en-US" altLang="en-US" sz="2667" dirty="0"/>
          </a:p>
        </p:txBody>
      </p:sp>
    </p:spTree>
    <p:extLst>
      <p:ext uri="{BB962C8B-B14F-4D97-AF65-F5344CB8AC3E}">
        <p14:creationId xmlns:p14="http://schemas.microsoft.com/office/powerpoint/2010/main" val="281627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874449" y="371740"/>
            <a:ext cx="7437438" cy="957792"/>
          </a:xfrm>
        </p:spPr>
        <p:txBody>
          <a:bodyPr>
            <a:normAutofit fontScale="90000"/>
          </a:bodyPr>
          <a:lstStyle/>
          <a:p>
            <a:pPr algn="ctr"/>
            <a:r>
              <a:rPr lang="en-US" altLang="en-US" sz="3083" dirty="0"/>
              <a:t>Google Patents Pros/Strengths:</a:t>
            </a:r>
            <a:br>
              <a:rPr lang="en-US" altLang="en-US" sz="3083" dirty="0"/>
            </a:br>
            <a:r>
              <a:rPr lang="en-US" altLang="en-US" sz="3083" dirty="0"/>
              <a:t>Find Prior Art Button</a:t>
            </a:r>
          </a:p>
        </p:txBody>
      </p:sp>
      <p:pic>
        <p:nvPicPr>
          <p:cNvPr id="19464" name="Picture 8" descr="Screenshot of US20130263631 for Washing machine comprising a drawer for loading washinge agent with arrow to Find Prior Art button. " title="Using the Prior Art Finder button."/>
          <p:cNvPicPr>
            <a:picLocks noGrp="1" noChangeAspect="1" noChangeArrowheads="1"/>
          </p:cNvPicPr>
          <p:nvPr>
            <p:ph idx="1"/>
          </p:nvPr>
        </p:nvPicPr>
        <p:blipFill>
          <a:blip r:embed="rId2"/>
          <a:srcRect/>
          <a:stretch>
            <a:fillRect/>
          </a:stretch>
        </p:blipFill>
        <p:spPr>
          <a:xfrm>
            <a:off x="1699949" y="1334824"/>
            <a:ext cx="6061604" cy="4098396"/>
          </a:xfrm>
          <a:ln>
            <a:solidFill>
              <a:schemeClr val="tx1"/>
            </a:solidFill>
            <a:miter lim="800000"/>
            <a:headEnd/>
            <a:tailEnd/>
          </a:ln>
        </p:spPr>
      </p:pic>
      <p:sp>
        <p:nvSpPr>
          <p:cNvPr id="46084"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5B54DC9C-1068-402B-A89B-8B8AA848BD03}" type="slidenum">
              <a:rPr lang="en-US" altLang="en-US" sz="1167">
                <a:solidFill>
                  <a:schemeClr val="bg1"/>
                </a:solidFill>
              </a:rPr>
              <a:pPr>
                <a:spcBef>
                  <a:spcPct val="0"/>
                </a:spcBef>
                <a:buFontTx/>
                <a:buNone/>
              </a:pPr>
              <a:t>12</a:t>
            </a:fld>
            <a:endParaRPr lang="en-US" altLang="en-US" sz="1167">
              <a:solidFill>
                <a:schemeClr val="bg1"/>
              </a:solidFill>
            </a:endParaRPr>
          </a:p>
        </p:txBody>
      </p:sp>
    </p:spTree>
    <p:extLst>
      <p:ext uri="{BB962C8B-B14F-4D97-AF65-F5344CB8AC3E}">
        <p14:creationId xmlns:p14="http://schemas.microsoft.com/office/powerpoint/2010/main" val="367960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16782" y="508000"/>
            <a:ext cx="7395104" cy="952500"/>
          </a:xfrm>
        </p:spPr>
        <p:txBody>
          <a:bodyPr>
            <a:normAutofit fontScale="90000"/>
          </a:bodyPr>
          <a:lstStyle/>
          <a:p>
            <a:pPr algn="ctr"/>
            <a:r>
              <a:rPr lang="en-US" altLang="en-US" sz="3167" dirty="0"/>
              <a:t>Google Patents Pros/Strengths:</a:t>
            </a:r>
            <a:br>
              <a:rPr lang="en-US" altLang="en-US" sz="3167" dirty="0"/>
            </a:br>
            <a:r>
              <a:rPr lang="en-US" altLang="en-US" sz="3167" dirty="0"/>
              <a:t>Prior Art Finder Features</a:t>
            </a:r>
          </a:p>
        </p:txBody>
      </p:sp>
      <p:sp>
        <p:nvSpPr>
          <p:cNvPr id="47107" name="Content Placeholder 2"/>
          <p:cNvSpPr>
            <a:spLocks noGrp="1"/>
          </p:cNvSpPr>
          <p:nvPr>
            <p:ph idx="1"/>
          </p:nvPr>
        </p:nvSpPr>
        <p:spPr>
          <a:xfrm>
            <a:off x="1318948" y="1496219"/>
            <a:ext cx="6477000" cy="3739885"/>
          </a:xfrm>
        </p:spPr>
        <p:txBody>
          <a:bodyPr>
            <a:normAutofit lnSpcReduction="10000"/>
          </a:bodyPr>
          <a:lstStyle/>
          <a:p>
            <a:r>
              <a:rPr lang="en-US" altLang="en-US" sz="2333"/>
              <a:t>Identifies key phrases from EPO, WIPO and post-1976 US patents and combines them into a search query. </a:t>
            </a:r>
          </a:p>
          <a:p>
            <a:r>
              <a:rPr lang="en-US" altLang="en-US" sz="2333"/>
              <a:t>Searches not only Google Patents, but simultaneously searches Google Scholar, Google books and the rest of the Web. </a:t>
            </a:r>
          </a:p>
          <a:p>
            <a:r>
              <a:rPr lang="en-US" altLang="en-US" sz="2333"/>
              <a:t>Results can be tuned by date and are ranked by relevancy using algorithms that combine multiple signals to determine order of search results</a:t>
            </a:r>
            <a:r>
              <a:rPr lang="en-US" altLang="en-US"/>
              <a:t>. </a:t>
            </a:r>
          </a:p>
        </p:txBody>
      </p:sp>
      <p:sp>
        <p:nvSpPr>
          <p:cNvPr id="47108"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9B8D11F6-4F73-4B1A-877D-D17423E65933}" type="slidenum">
              <a:rPr lang="en-US" altLang="en-US" sz="1167">
                <a:solidFill>
                  <a:schemeClr val="bg1"/>
                </a:solidFill>
              </a:rPr>
              <a:pPr>
                <a:spcBef>
                  <a:spcPct val="0"/>
                </a:spcBef>
                <a:buFontTx/>
                <a:buNone/>
              </a:pPr>
              <a:t>13</a:t>
            </a:fld>
            <a:endParaRPr lang="en-US" altLang="en-US" sz="1167">
              <a:solidFill>
                <a:schemeClr val="bg1"/>
              </a:solidFill>
            </a:endParaRPr>
          </a:p>
        </p:txBody>
      </p:sp>
    </p:spTree>
    <p:extLst>
      <p:ext uri="{BB962C8B-B14F-4D97-AF65-F5344CB8AC3E}">
        <p14:creationId xmlns:p14="http://schemas.microsoft.com/office/powerpoint/2010/main" val="427829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3E6526EB-0F52-484D-966F-FC77F49FC212}" type="slidenum">
              <a:rPr lang="en-US" altLang="en-US" sz="1167">
                <a:solidFill>
                  <a:schemeClr val="bg1"/>
                </a:solidFill>
              </a:rPr>
              <a:pPr>
                <a:spcBef>
                  <a:spcPct val="0"/>
                </a:spcBef>
                <a:buFontTx/>
                <a:buNone/>
              </a:pPr>
              <a:t>14</a:t>
            </a:fld>
            <a:endParaRPr lang="en-US" altLang="en-US" sz="1167">
              <a:solidFill>
                <a:schemeClr val="bg1"/>
              </a:solidFill>
            </a:endParaRPr>
          </a:p>
        </p:txBody>
      </p:sp>
      <p:pic>
        <p:nvPicPr>
          <p:cNvPr id="49155" name="Picture 1" descr="Google Prior Art Finder with Top ten results taken from Google Patents, Scholar and the Web with Search Terms box on the left where user can add/remove search terms.  There is also a Customer Date Range optio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4824" y="1367896"/>
            <a:ext cx="6580188" cy="3988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4" name="Title 1"/>
          <p:cNvSpPr>
            <a:spLocks noGrp="1"/>
          </p:cNvSpPr>
          <p:nvPr>
            <p:ph type="title"/>
          </p:nvPr>
        </p:nvSpPr>
        <p:spPr>
          <a:xfrm>
            <a:off x="1382448" y="440532"/>
            <a:ext cx="6477000" cy="773906"/>
          </a:xfrm>
        </p:spPr>
        <p:txBody>
          <a:bodyPr>
            <a:normAutofit fontScale="90000"/>
          </a:bodyPr>
          <a:lstStyle/>
          <a:p>
            <a:pPr algn="ctr"/>
            <a:r>
              <a:rPr lang="en-US" altLang="en-US" sz="2667" dirty="0"/>
              <a:t>Google Patents Pros/Strengths:</a:t>
            </a:r>
            <a:br>
              <a:rPr lang="en-US" altLang="en-US" sz="2667" dirty="0"/>
            </a:br>
            <a:r>
              <a:rPr lang="en-US" altLang="en-US" sz="2667" dirty="0"/>
              <a:t>Prior Art Finder Search Results</a:t>
            </a:r>
          </a:p>
        </p:txBody>
      </p:sp>
    </p:spTree>
    <p:extLst>
      <p:ext uri="{BB962C8B-B14F-4D97-AF65-F5344CB8AC3E}">
        <p14:creationId xmlns:p14="http://schemas.microsoft.com/office/powerpoint/2010/main" val="287013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333500" y="410104"/>
            <a:ext cx="6477000" cy="952500"/>
          </a:xfrm>
        </p:spPr>
        <p:txBody>
          <a:bodyPr/>
          <a:lstStyle/>
          <a:p>
            <a:pPr algn="ctr"/>
            <a:r>
              <a:rPr lang="en-US" altLang="en-US" sz="2667" dirty="0"/>
              <a:t>Google Patents Pros/Strengths:</a:t>
            </a:r>
            <a:br>
              <a:rPr lang="en-US" altLang="en-US" sz="2667" dirty="0"/>
            </a:br>
            <a:r>
              <a:rPr lang="en-US" altLang="en-US" sz="2667" dirty="0"/>
              <a:t>Prior Art Finder Search Results 1</a:t>
            </a:r>
          </a:p>
        </p:txBody>
      </p:sp>
      <p:pic>
        <p:nvPicPr>
          <p:cNvPr id="51203" name="Content Placeholder 10" descr="Google Prior Art Finder with Scholar tab selected."/>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35604" y="1438011"/>
            <a:ext cx="6869907" cy="3581135"/>
          </a:xfrm>
          <a:ln>
            <a:solidFill>
              <a:schemeClr val="tx1"/>
            </a:solidFill>
            <a:miter lim="800000"/>
            <a:headEnd/>
            <a:tailEnd/>
          </a:ln>
        </p:spPr>
      </p:pic>
      <p:sp>
        <p:nvSpPr>
          <p:cNvPr id="51204"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B4970924-8E2B-4154-9A05-4DF92ABA0200}" type="slidenum">
              <a:rPr lang="en-US" altLang="en-US" sz="1167">
                <a:solidFill>
                  <a:schemeClr val="bg1"/>
                </a:solidFill>
              </a:rPr>
              <a:pPr>
                <a:spcBef>
                  <a:spcPct val="0"/>
                </a:spcBef>
                <a:buFontTx/>
                <a:buNone/>
              </a:pPr>
              <a:t>15</a:t>
            </a:fld>
            <a:endParaRPr lang="en-US" altLang="en-US" sz="1167">
              <a:solidFill>
                <a:schemeClr val="bg1"/>
              </a:solidFill>
            </a:endParaRPr>
          </a:p>
        </p:txBody>
      </p:sp>
    </p:spTree>
    <p:extLst>
      <p:ext uri="{BB962C8B-B14F-4D97-AF65-F5344CB8AC3E}">
        <p14:creationId xmlns:p14="http://schemas.microsoft.com/office/powerpoint/2010/main" val="340551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333500" y="419365"/>
            <a:ext cx="6477000" cy="952500"/>
          </a:xfrm>
        </p:spPr>
        <p:txBody>
          <a:bodyPr/>
          <a:lstStyle/>
          <a:p>
            <a:pPr algn="ctr"/>
            <a:r>
              <a:rPr lang="en-US" altLang="en-US" sz="2667" dirty="0"/>
              <a:t>Google Patents Pros/Strengths:</a:t>
            </a:r>
            <a:br>
              <a:rPr lang="en-US" altLang="en-US" sz="2667" dirty="0"/>
            </a:br>
            <a:r>
              <a:rPr lang="en-US" altLang="en-US" sz="2667" dirty="0"/>
              <a:t>Prior Art Finder Search Results  </a:t>
            </a:r>
          </a:p>
        </p:txBody>
      </p:sp>
      <p:pic>
        <p:nvPicPr>
          <p:cNvPr id="52227" name="Content Placeholder 4" descr="Google Prior Art Finder search for US 20130263631 with People tab selected."/>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82688" y="1488282"/>
            <a:ext cx="6969125" cy="3429000"/>
          </a:xfrm>
          <a:ln>
            <a:solidFill>
              <a:schemeClr val="tx1"/>
            </a:solidFill>
            <a:miter lim="800000"/>
            <a:headEnd/>
            <a:tailEnd/>
          </a:ln>
        </p:spPr>
      </p:pic>
      <p:sp>
        <p:nvSpPr>
          <p:cNvPr id="52228"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41B156D1-1879-4B7E-B398-71914365C544}" type="slidenum">
              <a:rPr lang="en-US" altLang="en-US" sz="1167">
                <a:solidFill>
                  <a:schemeClr val="bg1"/>
                </a:solidFill>
              </a:rPr>
              <a:pPr>
                <a:spcBef>
                  <a:spcPct val="0"/>
                </a:spcBef>
                <a:buFontTx/>
                <a:buNone/>
              </a:pPr>
              <a:t>16</a:t>
            </a:fld>
            <a:endParaRPr lang="en-US" altLang="en-US" sz="1167">
              <a:solidFill>
                <a:schemeClr val="bg1"/>
              </a:solidFill>
            </a:endParaRPr>
          </a:p>
        </p:txBody>
      </p:sp>
    </p:spTree>
    <p:extLst>
      <p:ext uri="{BB962C8B-B14F-4D97-AF65-F5344CB8AC3E}">
        <p14:creationId xmlns:p14="http://schemas.microsoft.com/office/powerpoint/2010/main" val="74898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333500" y="419365"/>
            <a:ext cx="6477000" cy="952500"/>
          </a:xfrm>
        </p:spPr>
        <p:txBody>
          <a:bodyPr>
            <a:normAutofit/>
          </a:bodyPr>
          <a:lstStyle/>
          <a:p>
            <a:pPr algn="ctr"/>
            <a:r>
              <a:rPr lang="en-US" altLang="en-US" sz="2400" dirty="0"/>
              <a:t>Google Patents Pros/Strengths:</a:t>
            </a:r>
            <a:br>
              <a:rPr lang="en-US" altLang="en-US" sz="2400" dirty="0"/>
            </a:br>
            <a:r>
              <a:rPr lang="en-US" altLang="en-US" sz="2400" dirty="0"/>
              <a:t>EAST-like Proximity Operators</a:t>
            </a:r>
          </a:p>
        </p:txBody>
      </p:sp>
      <p:sp>
        <p:nvSpPr>
          <p:cNvPr id="54275"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F674059B-B4A6-42D4-B815-0390E4C42A36}" type="slidenum">
              <a:rPr lang="en-US" altLang="en-US" sz="1167">
                <a:solidFill>
                  <a:schemeClr val="bg1"/>
                </a:solidFill>
              </a:rPr>
              <a:pPr>
                <a:spcBef>
                  <a:spcPct val="0"/>
                </a:spcBef>
                <a:buFontTx/>
                <a:buNone/>
              </a:pPr>
              <a:t>17</a:t>
            </a:fld>
            <a:endParaRPr lang="en-US" altLang="en-US" sz="1167">
              <a:solidFill>
                <a:schemeClr val="bg1"/>
              </a:solidFill>
            </a:endParaRPr>
          </a:p>
        </p:txBody>
      </p:sp>
      <p:sp>
        <p:nvSpPr>
          <p:cNvPr id="54276" name="Content Placeholder 1"/>
          <p:cNvSpPr>
            <a:spLocks noGrp="1"/>
          </p:cNvSpPr>
          <p:nvPr>
            <p:ph idx="1"/>
          </p:nvPr>
        </p:nvSpPr>
        <p:spPr/>
        <p:txBody>
          <a:bodyPr/>
          <a:lstStyle/>
          <a:p>
            <a:r>
              <a:rPr lang="en-US" altLang="en-US" sz="2000"/>
              <a:t>You can use proximity operators to boost the score of documents if they contain expressions near each other. </a:t>
            </a:r>
            <a:r>
              <a:rPr lang="en-US" altLang="en-US" sz="2000" i="1"/>
              <a:t>Note</a:t>
            </a:r>
            <a:r>
              <a:rPr lang="en-US" altLang="en-US" sz="2000"/>
              <a:t>: proximity operators only change ranking, not retrieval. NEAR, NEARx, NEAR/x, or /xw means matches are a maximum of x words away, in </a:t>
            </a:r>
            <a:r>
              <a:rPr lang="en-US" altLang="en-US" sz="2000" i="1"/>
              <a:t>any </a:t>
            </a:r>
            <a:r>
              <a:rPr lang="en-US" altLang="en-US" sz="2000"/>
              <a:t>order. WITH means 20 words away, any order, and SAME means 200 words away, any order. AJD, AJDx, ADJ/x, or +xw are the same as NEAR, but matches must be in the </a:t>
            </a:r>
            <a:r>
              <a:rPr lang="en-US" altLang="en-US" sz="2000" i="1"/>
              <a:t>same</a:t>
            </a:r>
            <a:r>
              <a:rPr lang="en-US" altLang="en-US" sz="2000"/>
              <a:t> order.</a:t>
            </a:r>
          </a:p>
          <a:p>
            <a:r>
              <a:rPr lang="en-US" altLang="en-US" sz="2000"/>
              <a:t>Example: (safety ADJ/5 belt) NEAR/10 (baby OR child) SAME vehicle.</a:t>
            </a:r>
          </a:p>
          <a:p>
            <a:endParaRPr lang="en-US" altLang="en-US"/>
          </a:p>
        </p:txBody>
      </p:sp>
    </p:spTree>
    <p:extLst>
      <p:ext uri="{BB962C8B-B14F-4D97-AF65-F5344CB8AC3E}">
        <p14:creationId xmlns:p14="http://schemas.microsoft.com/office/powerpoint/2010/main" val="1162782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333500" y="419365"/>
            <a:ext cx="6477000" cy="952500"/>
          </a:xfrm>
        </p:spPr>
        <p:txBody>
          <a:bodyPr>
            <a:normAutofit/>
          </a:bodyPr>
          <a:lstStyle/>
          <a:p>
            <a:pPr algn="ctr"/>
            <a:r>
              <a:rPr lang="en-US" altLang="en-US" sz="2400" dirty="0"/>
              <a:t>Google Patents Pros/Strengths:</a:t>
            </a:r>
            <a:br>
              <a:rPr lang="en-US" altLang="en-US" sz="2400" dirty="0"/>
            </a:br>
            <a:r>
              <a:rPr lang="en-US" altLang="en-US" sz="2400" dirty="0"/>
              <a:t>Restrict Search to Specific Sections</a:t>
            </a:r>
          </a:p>
        </p:txBody>
      </p:sp>
      <p:sp>
        <p:nvSpPr>
          <p:cNvPr id="56323"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786E7508-AD48-42D4-AC30-36A805A42F15}" type="slidenum">
              <a:rPr lang="en-US" altLang="en-US" sz="1167">
                <a:solidFill>
                  <a:schemeClr val="bg1"/>
                </a:solidFill>
              </a:rPr>
              <a:pPr>
                <a:spcBef>
                  <a:spcPct val="0"/>
                </a:spcBef>
                <a:buFontTx/>
                <a:buNone/>
              </a:pPr>
              <a:t>18</a:t>
            </a:fld>
            <a:endParaRPr lang="en-US" altLang="en-US" sz="1167">
              <a:solidFill>
                <a:schemeClr val="bg1"/>
              </a:solidFill>
            </a:endParaRPr>
          </a:p>
        </p:txBody>
      </p:sp>
      <p:sp>
        <p:nvSpPr>
          <p:cNvPr id="2" name="Content Placeholder 1"/>
          <p:cNvSpPr>
            <a:spLocks noGrp="1"/>
          </p:cNvSpPr>
          <p:nvPr>
            <p:ph idx="1"/>
          </p:nvPr>
        </p:nvSpPr>
        <p:spPr/>
        <p:txBody>
          <a:bodyPr/>
          <a:lstStyle/>
          <a:p>
            <a:pPr marL="0" indent="0">
              <a:buNone/>
              <a:defRPr/>
            </a:pPr>
            <a:r>
              <a:rPr lang="en-US" sz="2000" dirty="0"/>
              <a:t>You can search inside a specific field using field names. </a:t>
            </a:r>
          </a:p>
          <a:p>
            <a:pPr marL="0" indent="0">
              <a:buNone/>
              <a:defRPr/>
            </a:pPr>
            <a:endParaRPr lang="en-US" sz="2000" dirty="0"/>
          </a:p>
          <a:p>
            <a:pPr marL="0" indent="0">
              <a:buNone/>
              <a:defRPr/>
            </a:pPr>
            <a:r>
              <a:rPr lang="en-US" sz="2000" dirty="0"/>
              <a:t>Use TI=(safety belt) to search in the title, AB= for the abstract and CL= for the claims. </a:t>
            </a:r>
          </a:p>
          <a:p>
            <a:pPr marL="0" indent="0">
              <a:buNone/>
              <a:defRPr/>
            </a:pPr>
            <a:endParaRPr lang="en-US" sz="2000" dirty="0"/>
          </a:p>
          <a:p>
            <a:pPr marL="0" indent="0">
              <a:buNone/>
              <a:defRPr/>
            </a:pPr>
            <a:r>
              <a:rPr lang="en-US" sz="2000" dirty="0"/>
              <a:t>For CPCs, CPC=B60R22 will match documents with exactly this CPC, CPC=B60R22/low matches documents with this CPC or a child classification of this CPC. CPCs can also be searched without a field prefix.</a:t>
            </a:r>
          </a:p>
          <a:p>
            <a:pPr>
              <a:defRPr/>
            </a:pPr>
            <a:endParaRPr lang="en-US" dirty="0"/>
          </a:p>
        </p:txBody>
      </p:sp>
    </p:spTree>
    <p:extLst>
      <p:ext uri="{BB962C8B-B14F-4D97-AF65-F5344CB8AC3E}">
        <p14:creationId xmlns:p14="http://schemas.microsoft.com/office/powerpoint/2010/main" val="349990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333500" y="419365"/>
            <a:ext cx="6477000" cy="952500"/>
          </a:xfrm>
        </p:spPr>
        <p:txBody>
          <a:bodyPr>
            <a:normAutofit/>
          </a:bodyPr>
          <a:lstStyle/>
          <a:p>
            <a:pPr algn="ctr"/>
            <a:r>
              <a:rPr lang="en-US" altLang="en-US" sz="2400" dirty="0"/>
              <a:t>Google Patents Pros/Strengths:</a:t>
            </a:r>
            <a:br>
              <a:rPr lang="en-US" altLang="en-US" sz="2400" dirty="0"/>
            </a:br>
            <a:r>
              <a:rPr lang="en-US" altLang="en-US" sz="2400" dirty="0"/>
              <a:t>Variety of Wildcards/Truncation</a:t>
            </a:r>
          </a:p>
        </p:txBody>
      </p:sp>
      <p:sp>
        <p:nvSpPr>
          <p:cNvPr id="58371"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6DCD2EF4-1C05-4C7B-9CDB-8682D0EF7896}" type="slidenum">
              <a:rPr lang="en-US" altLang="en-US" sz="1167">
                <a:solidFill>
                  <a:schemeClr val="bg1"/>
                </a:solidFill>
              </a:rPr>
              <a:pPr>
                <a:spcBef>
                  <a:spcPct val="0"/>
                </a:spcBef>
                <a:buFontTx/>
                <a:buNone/>
              </a:pPr>
              <a:t>19</a:t>
            </a:fld>
            <a:endParaRPr lang="en-US" altLang="en-US" sz="1167">
              <a:solidFill>
                <a:schemeClr val="bg1"/>
              </a:solidFill>
            </a:endParaRPr>
          </a:p>
        </p:txBody>
      </p:sp>
      <p:sp>
        <p:nvSpPr>
          <p:cNvPr id="58372" name="Content Placeholder 1"/>
          <p:cNvSpPr>
            <a:spLocks noGrp="1"/>
          </p:cNvSpPr>
          <p:nvPr>
            <p:ph idx="1"/>
          </p:nvPr>
        </p:nvSpPr>
        <p:spPr/>
        <p:txBody>
          <a:bodyPr/>
          <a:lstStyle/>
          <a:p>
            <a:r>
              <a:rPr lang="en-US" altLang="en-US" sz="2000"/>
              <a:t>Although Google automatically generates plurals, you can instead specify wildcard patterns of words to search. Wildcards only work on single words. The top 25 most common matches will be ORed together. </a:t>
            </a:r>
            <a:r>
              <a:rPr lang="en-US" altLang="en-US" sz="2000" i="1"/>
              <a:t>Note:</a:t>
            </a:r>
            <a:r>
              <a:rPr lang="en-US" altLang="en-US" sz="2000"/>
              <a:t> wildcards only work on English words. </a:t>
            </a:r>
          </a:p>
          <a:p>
            <a:r>
              <a:rPr lang="en-US" altLang="en-US" sz="2000"/>
              <a:t>The wildcards are ? (zero or one character), * or $ (zero or more characters), $x (zero to x characters), and # (exactly one character). You can include more than one wildcard symbol per word. Examples: *saccharide? and hydroxy*phenyl*.</a:t>
            </a:r>
          </a:p>
          <a:p>
            <a:endParaRPr lang="en-US" altLang="en-US"/>
          </a:p>
        </p:txBody>
      </p:sp>
    </p:spTree>
    <p:extLst>
      <p:ext uri="{BB962C8B-B14F-4D97-AF65-F5344CB8AC3E}">
        <p14:creationId xmlns:p14="http://schemas.microsoft.com/office/powerpoint/2010/main" val="225877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ctrTitle"/>
          </p:nvPr>
        </p:nvSpPr>
        <p:spPr>
          <a:xfrm>
            <a:off x="997479" y="1361282"/>
            <a:ext cx="7167563" cy="3512343"/>
          </a:xfrm>
          <a:noFill/>
        </p:spPr>
        <p:txBody>
          <a:bodyPr/>
          <a:lstStyle/>
          <a:p>
            <a:pPr algn="ctr" eaLnBrk="1" hangingPunct="1">
              <a:lnSpc>
                <a:spcPct val="75000"/>
              </a:lnSpc>
            </a:pPr>
            <a:r>
              <a:rPr lang="en-US" altLang="en-US" dirty="0">
                <a:solidFill>
                  <a:schemeClr val="tx1"/>
                </a:solidFill>
              </a:rPr>
              <a:t>Google Patents:</a:t>
            </a:r>
            <a:r>
              <a:rPr lang="en-US" altLang="en-US" sz="3333" dirty="0"/>
              <a:t> </a:t>
            </a:r>
            <a:br>
              <a:rPr lang="en-US" altLang="en-US" sz="3333" dirty="0"/>
            </a:br>
            <a:br>
              <a:rPr lang="en-US" altLang="en-US" sz="3333" dirty="0"/>
            </a:br>
            <a:r>
              <a:rPr lang="en-US" altLang="en-US" sz="3333" dirty="0"/>
              <a:t>Pros and Cons</a:t>
            </a:r>
            <a:br>
              <a:rPr lang="en-US" altLang="en-US" sz="3333" dirty="0"/>
            </a:br>
            <a:br>
              <a:rPr lang="en-US" altLang="en-US" sz="3333" dirty="0"/>
            </a:br>
            <a:br>
              <a:rPr lang="en-US" altLang="en-US" sz="3333" dirty="0"/>
            </a:br>
            <a:r>
              <a:rPr lang="en-US" altLang="en-US" sz="667" dirty="0">
                <a:solidFill>
                  <a:schemeClr val="bg1"/>
                </a:solidFill>
              </a:rPr>
              <a:t>For users of assistive technology, additional details are in the Notes field.</a:t>
            </a:r>
          </a:p>
        </p:txBody>
      </p:sp>
    </p:spTree>
    <p:extLst>
      <p:ext uri="{BB962C8B-B14F-4D97-AF65-F5344CB8AC3E}">
        <p14:creationId xmlns:p14="http://schemas.microsoft.com/office/powerpoint/2010/main" val="82696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348053" y="402167"/>
            <a:ext cx="6477000" cy="952500"/>
          </a:xfrm>
        </p:spPr>
        <p:txBody>
          <a:bodyPr>
            <a:noAutofit/>
          </a:bodyPr>
          <a:lstStyle/>
          <a:p>
            <a:pPr algn="ctr"/>
            <a:r>
              <a:rPr lang="en-US" altLang="en-US" sz="3200" dirty="0"/>
              <a:t>Google Patents Cons/Weaknesses:</a:t>
            </a:r>
          </a:p>
        </p:txBody>
      </p:sp>
      <p:sp>
        <p:nvSpPr>
          <p:cNvPr id="60419" name="Content Placeholder 2"/>
          <p:cNvSpPr>
            <a:spLocks noGrp="1"/>
          </p:cNvSpPr>
          <p:nvPr>
            <p:ph idx="1"/>
          </p:nvPr>
        </p:nvSpPr>
        <p:spPr>
          <a:xfrm>
            <a:off x="1001449" y="1467115"/>
            <a:ext cx="7147718" cy="2963333"/>
          </a:xfrm>
        </p:spPr>
        <p:txBody>
          <a:bodyPr>
            <a:normAutofit fontScale="85000" lnSpcReduction="20000"/>
          </a:bodyPr>
          <a:lstStyle/>
          <a:p>
            <a:endParaRPr lang="en-US" altLang="en-US" dirty="0"/>
          </a:p>
          <a:p>
            <a:r>
              <a:rPr lang="en-US" altLang="en-US" dirty="0"/>
              <a:t>Inappropriate synonyms may be added automatically.</a:t>
            </a:r>
          </a:p>
          <a:p>
            <a:r>
              <a:rPr lang="en-US" altLang="en-US" dirty="0"/>
              <a:t>Not all cited references are included.</a:t>
            </a:r>
          </a:p>
          <a:p>
            <a:r>
              <a:rPr lang="en-US" altLang="en-US" dirty="0"/>
              <a:t>There are uploading delays.</a:t>
            </a:r>
          </a:p>
          <a:p>
            <a:r>
              <a:rPr lang="en-US" altLang="en-US" dirty="0"/>
              <a:t>A Google Patents search can find prior art, but it is not a complete search.</a:t>
            </a:r>
          </a:p>
        </p:txBody>
      </p:sp>
      <p:sp>
        <p:nvSpPr>
          <p:cNvPr id="60420"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B3E1FC42-F70A-4348-A72C-3C14AE9AEE22}" type="slidenum">
              <a:rPr lang="en-US" altLang="en-US" sz="1167">
                <a:solidFill>
                  <a:schemeClr val="bg1"/>
                </a:solidFill>
              </a:rPr>
              <a:pPr>
                <a:spcBef>
                  <a:spcPct val="0"/>
                </a:spcBef>
                <a:buFontTx/>
                <a:buNone/>
              </a:pPr>
              <a:t>20</a:t>
            </a:fld>
            <a:endParaRPr lang="en-US" altLang="en-US" sz="1167">
              <a:solidFill>
                <a:schemeClr val="bg1"/>
              </a:solidFill>
            </a:endParaRPr>
          </a:p>
        </p:txBody>
      </p:sp>
    </p:spTree>
    <p:extLst>
      <p:ext uri="{BB962C8B-B14F-4D97-AF65-F5344CB8AC3E}">
        <p14:creationId xmlns:p14="http://schemas.microsoft.com/office/powerpoint/2010/main" val="4078298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348052" y="402167"/>
            <a:ext cx="6609292" cy="952500"/>
          </a:xfrm>
        </p:spPr>
        <p:txBody>
          <a:bodyPr>
            <a:normAutofit/>
          </a:bodyPr>
          <a:lstStyle/>
          <a:p>
            <a:pPr algn="ctr"/>
            <a:r>
              <a:rPr lang="en-US" altLang="en-US" sz="2400" dirty="0">
                <a:solidFill>
                  <a:srgbClr val="000000"/>
                </a:solidFill>
              </a:rPr>
              <a:t>Google Patent Cons/Weaknesses:</a:t>
            </a:r>
            <a:br>
              <a:rPr lang="en-US" altLang="en-US" sz="2400" dirty="0">
                <a:solidFill>
                  <a:srgbClr val="000000"/>
                </a:solidFill>
              </a:rPr>
            </a:br>
            <a:r>
              <a:rPr lang="en-US" altLang="en-US" sz="2400" dirty="0">
                <a:solidFill>
                  <a:srgbClr val="000000"/>
                </a:solidFill>
              </a:rPr>
              <a:t>Search Algorithm</a:t>
            </a:r>
            <a:endParaRPr lang="en-US" altLang="en-US" sz="2400" dirty="0"/>
          </a:p>
        </p:txBody>
      </p:sp>
      <p:sp>
        <p:nvSpPr>
          <p:cNvPr id="20483" name="Content Placeholder 2"/>
          <p:cNvSpPr>
            <a:spLocks noGrp="1"/>
          </p:cNvSpPr>
          <p:nvPr>
            <p:ph idx="1"/>
          </p:nvPr>
        </p:nvSpPr>
        <p:spPr>
          <a:xfrm>
            <a:off x="1046428" y="1427428"/>
            <a:ext cx="7147718" cy="2852208"/>
          </a:xfrm>
        </p:spPr>
        <p:txBody>
          <a:bodyPr/>
          <a:lstStyle/>
          <a:p>
            <a:pPr>
              <a:defRPr/>
            </a:pPr>
            <a:r>
              <a:rPr lang="en-US" altLang="en-US" sz="2333" dirty="0"/>
              <a:t>How the search algorithm works is unknown.</a:t>
            </a:r>
          </a:p>
          <a:p>
            <a:pPr marL="0" indent="0">
              <a:buNone/>
              <a:defRPr/>
            </a:pPr>
            <a:r>
              <a:rPr lang="en-US" altLang="en-US" sz="2333" dirty="0"/>
              <a:t> “The technology behind Google’s search results, PageRank and other weighting algorithms, is maintained within Google as a trade secret. Nobody has been able to fully figure them out.”</a:t>
            </a:r>
          </a:p>
          <a:p>
            <a:pPr>
              <a:defRPr/>
            </a:pPr>
            <a:r>
              <a:rPr lang="en-US" altLang="en-US" sz="2333" dirty="0"/>
              <a:t>Relevance algorithms are not static but change over time. </a:t>
            </a:r>
            <a:endParaRPr lang="en-US" altLang="en-US" sz="2333" dirty="0">
              <a:solidFill>
                <a:srgbClr val="FF0000"/>
              </a:solidFill>
            </a:endParaRPr>
          </a:p>
        </p:txBody>
      </p:sp>
      <p:sp>
        <p:nvSpPr>
          <p:cNvPr id="62468"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E9B7CB10-F3BC-4A0D-A1B8-52FEAE2FB262}" type="slidenum">
              <a:rPr lang="en-US" altLang="en-US" sz="1167">
                <a:solidFill>
                  <a:schemeClr val="bg1"/>
                </a:solidFill>
              </a:rPr>
              <a:pPr>
                <a:spcBef>
                  <a:spcPct val="0"/>
                </a:spcBef>
                <a:buFontTx/>
                <a:buNone/>
              </a:pPr>
              <a:t>21</a:t>
            </a:fld>
            <a:endParaRPr lang="en-US" altLang="en-US" sz="1167">
              <a:solidFill>
                <a:schemeClr val="bg1"/>
              </a:solidFill>
            </a:endParaRPr>
          </a:p>
        </p:txBody>
      </p:sp>
    </p:spTree>
    <p:extLst>
      <p:ext uri="{BB962C8B-B14F-4D97-AF65-F5344CB8AC3E}">
        <p14:creationId xmlns:p14="http://schemas.microsoft.com/office/powerpoint/2010/main" val="327812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7302304A-176F-4883-A1C7-D4D4D2340F4F}" type="slidenum">
              <a:rPr lang="en-US" altLang="en-US" sz="1167">
                <a:solidFill>
                  <a:schemeClr val="bg1"/>
                </a:solidFill>
              </a:rPr>
              <a:pPr>
                <a:spcBef>
                  <a:spcPct val="0"/>
                </a:spcBef>
                <a:buFontTx/>
                <a:buNone/>
              </a:pPr>
              <a:t>22</a:t>
            </a:fld>
            <a:endParaRPr lang="en-US" altLang="en-US" sz="1167">
              <a:solidFill>
                <a:schemeClr val="bg1"/>
              </a:solidFill>
            </a:endParaRPr>
          </a:p>
        </p:txBody>
      </p:sp>
      <p:sp>
        <p:nvSpPr>
          <p:cNvPr id="6147" name="Content Placeholder 2"/>
          <p:cNvSpPr>
            <a:spLocks noGrp="1"/>
          </p:cNvSpPr>
          <p:nvPr>
            <p:ph idx="1"/>
          </p:nvPr>
        </p:nvSpPr>
        <p:spPr>
          <a:xfrm>
            <a:off x="1326886" y="1729053"/>
            <a:ext cx="6477000" cy="3632729"/>
          </a:xfrm>
        </p:spPr>
        <p:txBody>
          <a:bodyPr anchor="ctr">
            <a:normAutofit lnSpcReduction="10000"/>
          </a:bodyPr>
          <a:lstStyle/>
          <a:p>
            <a:pPr>
              <a:defRPr/>
            </a:pPr>
            <a:endParaRPr lang="en-US" altLang="en-US" sz="1667" dirty="0"/>
          </a:p>
          <a:p>
            <a:pPr marL="0" indent="0">
              <a:buNone/>
              <a:defRPr/>
            </a:pPr>
            <a:r>
              <a:rPr lang="en-US" sz="1667" b="1" dirty="0"/>
              <a:t>MPEP 904.02(c)</a:t>
            </a:r>
            <a:endParaRPr lang="en-US" sz="1667" dirty="0"/>
          </a:p>
          <a:p>
            <a:pPr>
              <a:defRPr/>
            </a:pPr>
            <a:r>
              <a:rPr lang="en-US" altLang="en-US" sz="1667" dirty="0"/>
              <a:t>When the Internet is used to search, browse, or retrieve information relating to a patent application which has </a:t>
            </a:r>
            <a:r>
              <a:rPr lang="en-US" altLang="en-US" sz="1667" u="sng" dirty="0"/>
              <a:t>not</a:t>
            </a:r>
            <a:r>
              <a:rPr lang="en-US" altLang="en-US" sz="1667" dirty="0"/>
              <a:t> been published, other than a reissue application or reexamination proceeding, Patent Organization users </a:t>
            </a:r>
            <a:r>
              <a:rPr lang="en-US" altLang="en-US" sz="1667" b="1" dirty="0"/>
              <a:t>MUST</a:t>
            </a:r>
            <a:r>
              <a:rPr lang="en-US" altLang="en-US" sz="1667" dirty="0"/>
              <a:t> restrict search queries to the general state of the art unless the Office has established a secure link over the Internet with a specific vendor to maintain the confidentiality of the unpublished patent application. Non-secure Internet search, browse, or retrieval activities that could disclose proprietary information directed to a specific application which has not been published, other than a reissue application or reexamination proceeding, are </a:t>
            </a:r>
            <a:r>
              <a:rPr lang="en-US" altLang="en-US" sz="1667" b="1" dirty="0"/>
              <a:t>NOT</a:t>
            </a:r>
            <a:r>
              <a:rPr lang="en-US" altLang="en-US" sz="1667" dirty="0"/>
              <a:t> permitted. </a:t>
            </a:r>
          </a:p>
        </p:txBody>
      </p:sp>
      <p:sp>
        <p:nvSpPr>
          <p:cNvPr id="64515" name="TextBox 2"/>
          <p:cNvSpPr txBox="1">
            <a:spLocks noChangeArrowheads="1"/>
          </p:cNvSpPr>
          <p:nvPr/>
        </p:nvSpPr>
        <p:spPr bwMode="auto">
          <a:xfrm>
            <a:off x="952500" y="1362604"/>
            <a:ext cx="7295886"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67" b="1" dirty="0">
                <a:solidFill>
                  <a:srgbClr val="000000"/>
                </a:solidFill>
              </a:rPr>
              <a:t>Google tracks search activity (see </a:t>
            </a:r>
            <a:r>
              <a:rPr lang="en-US" altLang="en-US" sz="1667" b="1" dirty="0">
                <a:solidFill>
                  <a:srgbClr val="000000"/>
                </a:solidFill>
                <a:hlinkClick r:id="rId3"/>
              </a:rPr>
              <a:t>Privacy policy</a:t>
            </a:r>
            <a:r>
              <a:rPr lang="en-US" altLang="en-US" sz="1667" b="1" dirty="0">
                <a:solidFill>
                  <a:srgbClr val="000000"/>
                </a:solidFill>
              </a:rPr>
              <a:t>).</a:t>
            </a:r>
          </a:p>
        </p:txBody>
      </p:sp>
      <p:sp>
        <p:nvSpPr>
          <p:cNvPr id="64514" name="Title 1"/>
          <p:cNvSpPr>
            <a:spLocks noGrp="1"/>
          </p:cNvSpPr>
          <p:nvPr>
            <p:ph type="title"/>
          </p:nvPr>
        </p:nvSpPr>
        <p:spPr>
          <a:xfrm>
            <a:off x="1242219" y="398198"/>
            <a:ext cx="6942667" cy="952500"/>
          </a:xfrm>
        </p:spPr>
        <p:txBody>
          <a:bodyPr>
            <a:normAutofit/>
          </a:bodyPr>
          <a:lstStyle/>
          <a:p>
            <a:pPr algn="ctr"/>
            <a:r>
              <a:rPr lang="en-US" altLang="en-US" sz="2400" dirty="0">
                <a:solidFill>
                  <a:srgbClr val="000000"/>
                </a:solidFill>
              </a:rPr>
              <a:t>Google Patents Cons/Weaknesses:</a:t>
            </a:r>
            <a:br>
              <a:rPr lang="en-US" altLang="en-US" sz="2400" dirty="0">
                <a:solidFill>
                  <a:srgbClr val="000000"/>
                </a:solidFill>
              </a:rPr>
            </a:br>
            <a:r>
              <a:rPr lang="en-US" altLang="en-US" sz="2400" dirty="0">
                <a:solidFill>
                  <a:srgbClr val="000000"/>
                </a:solidFill>
              </a:rPr>
              <a:t>Disclosure Risk</a:t>
            </a:r>
            <a:endParaRPr lang="en-US" altLang="en-US" sz="2400" dirty="0"/>
          </a:p>
        </p:txBody>
      </p:sp>
    </p:spTree>
    <p:extLst>
      <p:ext uri="{BB962C8B-B14F-4D97-AF65-F5344CB8AC3E}">
        <p14:creationId xmlns:p14="http://schemas.microsoft.com/office/powerpoint/2010/main" val="371145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83CD1153-C96B-4111-9B7E-99FE7B373AF8}" type="slidenum">
              <a:rPr lang="en-US" altLang="en-US" sz="1167">
                <a:solidFill>
                  <a:schemeClr val="bg1"/>
                </a:solidFill>
              </a:rPr>
              <a:pPr>
                <a:spcBef>
                  <a:spcPct val="0"/>
                </a:spcBef>
                <a:buFontTx/>
                <a:buNone/>
              </a:pPr>
              <a:t>23</a:t>
            </a:fld>
            <a:endParaRPr lang="en-US" altLang="en-US" sz="1167">
              <a:solidFill>
                <a:schemeClr val="bg1"/>
              </a:solidFill>
            </a:endParaRPr>
          </a:p>
        </p:txBody>
      </p:sp>
      <p:pic>
        <p:nvPicPr>
          <p:cNvPr id="66564" name="Picture 1" descr="Shows a key word search for Kid rearing brings up children as well as goat kid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4667" y="1378479"/>
            <a:ext cx="4409282"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6563" name="Content Placeholder 2"/>
          <p:cNvSpPr>
            <a:spLocks noGrp="1"/>
          </p:cNvSpPr>
          <p:nvPr>
            <p:ph idx="1"/>
          </p:nvPr>
        </p:nvSpPr>
        <p:spPr>
          <a:xfrm>
            <a:off x="882386" y="1234282"/>
            <a:ext cx="3026833" cy="4075906"/>
          </a:xfrm>
        </p:spPr>
        <p:txBody>
          <a:bodyPr>
            <a:normAutofit lnSpcReduction="10000"/>
          </a:bodyPr>
          <a:lstStyle/>
          <a:p>
            <a:r>
              <a:rPr lang="en-US" altLang="en-US" sz="2000" dirty="0"/>
              <a:t>Synonyms are based on popular media sources and not necessarily taken from the scientific community.</a:t>
            </a:r>
          </a:p>
          <a:p>
            <a:r>
              <a:rPr lang="en-US" altLang="en-US" sz="2000" dirty="0"/>
              <a:t>A basic search on </a:t>
            </a:r>
            <a:r>
              <a:rPr lang="en-US" altLang="en-US" sz="2000" b="1" dirty="0"/>
              <a:t>Rearing Kids </a:t>
            </a:r>
            <a:r>
              <a:rPr lang="en-US" altLang="en-US" sz="2000" dirty="0"/>
              <a:t>(livestock) will automatically retrieve the synonym “children” giving hits that may not be relevant.</a:t>
            </a:r>
          </a:p>
        </p:txBody>
      </p:sp>
      <p:sp>
        <p:nvSpPr>
          <p:cNvPr id="66562" name="Title 1"/>
          <p:cNvSpPr>
            <a:spLocks noGrp="1"/>
          </p:cNvSpPr>
          <p:nvPr>
            <p:ph type="title"/>
          </p:nvPr>
        </p:nvSpPr>
        <p:spPr>
          <a:xfrm>
            <a:off x="894292" y="388938"/>
            <a:ext cx="7352771" cy="833438"/>
          </a:xfrm>
        </p:spPr>
        <p:txBody>
          <a:bodyPr>
            <a:normAutofit fontScale="90000"/>
          </a:bodyPr>
          <a:lstStyle/>
          <a:p>
            <a:pPr algn="ctr"/>
            <a:r>
              <a:rPr lang="en-US" altLang="en-US" sz="2667" dirty="0">
                <a:solidFill>
                  <a:srgbClr val="000000"/>
                </a:solidFill>
              </a:rPr>
              <a:t>Google Patent Cons/Weaknesses:</a:t>
            </a:r>
            <a:br>
              <a:rPr lang="en-US" altLang="en-US" sz="2667" dirty="0">
                <a:solidFill>
                  <a:srgbClr val="000000"/>
                </a:solidFill>
              </a:rPr>
            </a:br>
            <a:r>
              <a:rPr lang="en-US" altLang="en-US" sz="2667" dirty="0">
                <a:solidFill>
                  <a:srgbClr val="000000"/>
                </a:solidFill>
              </a:rPr>
              <a:t>Inappropriate Synonyms</a:t>
            </a:r>
            <a:endParaRPr lang="en-US" altLang="en-US" sz="2667" dirty="0"/>
          </a:p>
        </p:txBody>
      </p:sp>
    </p:spTree>
    <p:extLst>
      <p:ext uri="{BB962C8B-B14F-4D97-AF65-F5344CB8AC3E}">
        <p14:creationId xmlns:p14="http://schemas.microsoft.com/office/powerpoint/2010/main" val="80755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D6B35A54-AE57-4084-8590-50661BB554F7}" type="slidenum">
              <a:rPr lang="en-US" altLang="en-US" sz="1167">
                <a:solidFill>
                  <a:schemeClr val="bg1"/>
                </a:solidFill>
              </a:rPr>
              <a:pPr>
                <a:spcBef>
                  <a:spcPct val="0"/>
                </a:spcBef>
                <a:buFontTx/>
                <a:buNone/>
              </a:pPr>
              <a:t>24</a:t>
            </a:fld>
            <a:endParaRPr lang="en-US" altLang="en-US" sz="1167">
              <a:solidFill>
                <a:schemeClr val="bg1"/>
              </a:solidFill>
            </a:endParaRPr>
          </a:p>
        </p:txBody>
      </p:sp>
      <p:pic>
        <p:nvPicPr>
          <p:cNvPr id="68612" name="Picture 2" descr="Bibliographic abstract for US 8,251,874 showing hyperlinked Patent Citations with a count of 105.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7011" y="1648354"/>
            <a:ext cx="6905625"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8611" name="Rectangle 2"/>
          <p:cNvSpPr>
            <a:spLocks noChangeArrowheads="1"/>
          </p:cNvSpPr>
          <p:nvPr/>
        </p:nvSpPr>
        <p:spPr bwMode="auto">
          <a:xfrm>
            <a:off x="1337469" y="1157553"/>
            <a:ext cx="6009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400" dirty="0"/>
              <a:t>Google patent search indicated 105 citations of US Patent Documents  </a:t>
            </a:r>
          </a:p>
          <a:p>
            <a:pPr marL="0" indent="0" eaLnBrk="1" hangingPunct="1">
              <a:spcBef>
                <a:spcPct val="0"/>
              </a:spcBef>
              <a:buNone/>
            </a:pPr>
            <a:r>
              <a:rPr lang="en-US" altLang="en-US" sz="1400" dirty="0"/>
              <a:t> are associated with US 8,251,874.</a:t>
            </a:r>
          </a:p>
        </p:txBody>
      </p:sp>
      <p:sp>
        <p:nvSpPr>
          <p:cNvPr id="68610" name="Title 1"/>
          <p:cNvSpPr>
            <a:spLocks noGrp="1"/>
          </p:cNvSpPr>
          <p:nvPr>
            <p:ph type="title"/>
          </p:nvPr>
        </p:nvSpPr>
        <p:spPr>
          <a:xfrm>
            <a:off x="1013170" y="355600"/>
            <a:ext cx="7151688" cy="691886"/>
          </a:xfrm>
        </p:spPr>
        <p:txBody>
          <a:bodyPr>
            <a:normAutofit fontScale="90000"/>
          </a:bodyPr>
          <a:lstStyle/>
          <a:p>
            <a:pPr algn="ctr"/>
            <a:r>
              <a:rPr lang="en-US" altLang="en-US" sz="2667" dirty="0">
                <a:solidFill>
                  <a:srgbClr val="000000"/>
                </a:solidFill>
              </a:rPr>
              <a:t>Google Patent Cons/Weaknesses:</a:t>
            </a:r>
            <a:br>
              <a:rPr lang="en-US" altLang="en-US" sz="2667" dirty="0">
                <a:solidFill>
                  <a:srgbClr val="000000"/>
                </a:solidFill>
              </a:rPr>
            </a:br>
            <a:r>
              <a:rPr lang="en-US" altLang="en-US" sz="2667" dirty="0">
                <a:solidFill>
                  <a:srgbClr val="000000"/>
                </a:solidFill>
              </a:rPr>
              <a:t>Missing Citations</a:t>
            </a:r>
            <a:endParaRPr lang="en-US" altLang="en-US" sz="2667" dirty="0"/>
          </a:p>
        </p:txBody>
      </p:sp>
    </p:spTree>
    <p:extLst>
      <p:ext uri="{BB962C8B-B14F-4D97-AF65-F5344CB8AC3E}">
        <p14:creationId xmlns:p14="http://schemas.microsoft.com/office/powerpoint/2010/main" val="318084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4181B223-B158-4C9E-A904-7FD12A355D26}" type="slidenum">
              <a:rPr lang="en-US" altLang="en-US" sz="1167">
                <a:solidFill>
                  <a:schemeClr val="bg1"/>
                </a:solidFill>
              </a:rPr>
              <a:pPr>
                <a:spcBef>
                  <a:spcPct val="0"/>
                </a:spcBef>
                <a:buFontTx/>
                <a:buNone/>
              </a:pPr>
              <a:t>25</a:t>
            </a:fld>
            <a:endParaRPr lang="en-US" altLang="en-US" sz="1167">
              <a:solidFill>
                <a:schemeClr val="bg1"/>
              </a:solidFill>
            </a:endParaRPr>
          </a:p>
        </p:txBody>
      </p:sp>
      <p:pic>
        <p:nvPicPr>
          <p:cNvPr id="70660" name="Picture 2" descr="EAST Workspace shows search for patent number 8251874 and a a backward citation search that retrieves 324 hit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709" y="2024063"/>
            <a:ext cx="7126553" cy="24381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0659" name="Content Placeholder 2"/>
          <p:cNvSpPr>
            <a:spLocks noGrp="1"/>
          </p:cNvSpPr>
          <p:nvPr>
            <p:ph idx="1"/>
          </p:nvPr>
        </p:nvSpPr>
        <p:spPr>
          <a:xfrm>
            <a:off x="1259417" y="1453886"/>
            <a:ext cx="6477000" cy="530489"/>
          </a:xfrm>
        </p:spPr>
        <p:txBody>
          <a:bodyPr>
            <a:normAutofit fontScale="85000" lnSpcReduction="20000"/>
          </a:bodyPr>
          <a:lstStyle/>
          <a:p>
            <a:r>
              <a:rPr lang="en-US" altLang="en-US" sz="2000" dirty="0"/>
              <a:t>While EAST search indicates 324 US references cited for US 8,251,874. </a:t>
            </a:r>
            <a:endParaRPr lang="en-US" altLang="en-US" dirty="0"/>
          </a:p>
        </p:txBody>
      </p:sp>
      <p:sp>
        <p:nvSpPr>
          <p:cNvPr id="70658" name="Title 1"/>
          <p:cNvSpPr>
            <a:spLocks noGrp="1"/>
          </p:cNvSpPr>
          <p:nvPr>
            <p:ph type="title"/>
          </p:nvPr>
        </p:nvSpPr>
        <p:spPr>
          <a:xfrm>
            <a:off x="853282" y="508000"/>
            <a:ext cx="7395104" cy="818886"/>
          </a:xfrm>
        </p:spPr>
        <p:txBody>
          <a:bodyPr>
            <a:normAutofit fontScale="90000"/>
          </a:bodyPr>
          <a:lstStyle/>
          <a:p>
            <a:pPr algn="ctr"/>
            <a:r>
              <a:rPr lang="en-US" altLang="en-US" sz="2667" dirty="0">
                <a:solidFill>
                  <a:srgbClr val="000000"/>
                </a:solidFill>
              </a:rPr>
              <a:t>Google Patent Cons/Weaknesses:</a:t>
            </a:r>
            <a:br>
              <a:rPr lang="en-US" altLang="en-US" sz="2667" dirty="0">
                <a:solidFill>
                  <a:srgbClr val="000000"/>
                </a:solidFill>
              </a:rPr>
            </a:br>
            <a:r>
              <a:rPr lang="en-US" altLang="en-US" sz="2667" dirty="0">
                <a:solidFill>
                  <a:srgbClr val="000000"/>
                </a:solidFill>
              </a:rPr>
              <a:t>Missing Citations 1</a:t>
            </a:r>
            <a:endParaRPr lang="en-US" altLang="en-US" sz="2667" dirty="0"/>
          </a:p>
        </p:txBody>
      </p:sp>
    </p:spTree>
    <p:extLst>
      <p:ext uri="{BB962C8B-B14F-4D97-AF65-F5344CB8AC3E}">
        <p14:creationId xmlns:p14="http://schemas.microsoft.com/office/powerpoint/2010/main" val="238935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BE5B628E-7DB7-4F1F-B850-95A11C334E57}" type="slidenum">
              <a:rPr lang="en-US" altLang="en-US" sz="1167">
                <a:solidFill>
                  <a:schemeClr val="bg1"/>
                </a:solidFill>
              </a:rPr>
              <a:pPr>
                <a:spcBef>
                  <a:spcPct val="0"/>
                </a:spcBef>
                <a:buFontTx/>
                <a:buNone/>
              </a:pPr>
              <a:t>26</a:t>
            </a:fld>
            <a:endParaRPr lang="en-US" altLang="en-US" sz="1167">
              <a:solidFill>
                <a:schemeClr val="bg1"/>
              </a:solidFill>
            </a:endParaRPr>
          </a:p>
        </p:txBody>
      </p:sp>
      <p:pic>
        <p:nvPicPr>
          <p:cNvPr id="8" name="Picture 2" descr="Published application US 20150106979 is in EAST, but not yet in Google patents, where a search on the number did not match any patent results due to a publishing delay. " title="EAST outperforms Google Patents"/>
          <p:cNvPicPr>
            <a:picLocks noChangeAspect="1" noChangeArrowheads="1"/>
          </p:cNvPicPr>
          <p:nvPr/>
        </p:nvPicPr>
        <p:blipFill>
          <a:blip r:embed="rId3"/>
          <a:srcRect/>
          <a:stretch>
            <a:fillRect/>
          </a:stretch>
        </p:blipFill>
        <p:spPr bwMode="auto">
          <a:xfrm>
            <a:off x="1064949" y="1952625"/>
            <a:ext cx="7188729" cy="2667000"/>
          </a:xfrm>
          <a:prstGeom prst="rect">
            <a:avLst/>
          </a:prstGeom>
          <a:noFill/>
          <a:l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7" name="Text Placeholder 3"/>
          <p:cNvSpPr>
            <a:spLocks noGrp="1"/>
          </p:cNvSpPr>
          <p:nvPr>
            <p:ph type="body" sz="half" idx="2"/>
          </p:nvPr>
        </p:nvSpPr>
        <p:spPr>
          <a:xfrm>
            <a:off x="1064948" y="1408907"/>
            <a:ext cx="7110677" cy="443177"/>
          </a:xfrm>
        </p:spPr>
        <p:txBody>
          <a:bodyPr>
            <a:normAutofit lnSpcReduction="10000"/>
          </a:bodyPr>
          <a:lstStyle/>
          <a:p>
            <a:r>
              <a:rPr lang="en-US" altLang="en-US" sz="2333"/>
              <a:t>Google patent search retrieved zero results.</a:t>
            </a:r>
          </a:p>
        </p:txBody>
      </p:sp>
      <p:sp>
        <p:nvSpPr>
          <p:cNvPr id="72706" name="Title 1"/>
          <p:cNvSpPr>
            <a:spLocks noGrp="1"/>
          </p:cNvSpPr>
          <p:nvPr>
            <p:ph type="title"/>
          </p:nvPr>
        </p:nvSpPr>
        <p:spPr>
          <a:xfrm>
            <a:off x="1143000" y="227542"/>
            <a:ext cx="6822282" cy="968375"/>
          </a:xfrm>
        </p:spPr>
        <p:txBody>
          <a:bodyPr/>
          <a:lstStyle/>
          <a:p>
            <a:pPr algn="ctr"/>
            <a:r>
              <a:rPr lang="en-US" altLang="en-US" sz="2667" dirty="0">
                <a:solidFill>
                  <a:srgbClr val="000000"/>
                </a:solidFill>
              </a:rPr>
              <a:t>Google Patent Cons/Weaknesses:</a:t>
            </a:r>
            <a:br>
              <a:rPr lang="en-US" altLang="en-US" sz="2667" dirty="0">
                <a:solidFill>
                  <a:srgbClr val="000000"/>
                </a:solidFill>
              </a:rPr>
            </a:br>
            <a:r>
              <a:rPr lang="en-US" altLang="en-US" sz="2667" dirty="0">
                <a:solidFill>
                  <a:srgbClr val="000000"/>
                </a:solidFill>
              </a:rPr>
              <a:t>Uploading Delay</a:t>
            </a:r>
            <a:endParaRPr lang="en-US" altLang="en-US" sz="2667" dirty="0"/>
          </a:p>
        </p:txBody>
      </p:sp>
    </p:spTree>
    <p:extLst>
      <p:ext uri="{BB962C8B-B14F-4D97-AF65-F5344CB8AC3E}">
        <p14:creationId xmlns:p14="http://schemas.microsoft.com/office/powerpoint/2010/main" val="2311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A6EADDAF-972C-494A-875A-CF6EBB5E8CCA}" type="slidenum">
              <a:rPr lang="en-US" altLang="en-US" sz="1167">
                <a:solidFill>
                  <a:schemeClr val="bg1"/>
                </a:solidFill>
              </a:rPr>
              <a:pPr>
                <a:spcBef>
                  <a:spcPct val="0"/>
                </a:spcBef>
                <a:buFontTx/>
                <a:buNone/>
              </a:pPr>
              <a:t>27</a:t>
            </a:fld>
            <a:endParaRPr lang="en-US" altLang="en-US" sz="1167">
              <a:solidFill>
                <a:schemeClr val="bg1"/>
              </a:solidFill>
            </a:endParaRPr>
          </a:p>
        </p:txBody>
      </p:sp>
      <p:pic>
        <p:nvPicPr>
          <p:cNvPr id="74756" name="Picture 4" descr="Screesnhot of Pre-Grant Publication 201501069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6199" y="1541199"/>
            <a:ext cx="4732073" cy="34303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4755" name="Text Placeholder 3"/>
          <p:cNvSpPr>
            <a:spLocks noGrp="1"/>
          </p:cNvSpPr>
          <p:nvPr>
            <p:ph type="body" sz="half" idx="2"/>
          </p:nvPr>
        </p:nvSpPr>
        <p:spPr>
          <a:xfrm>
            <a:off x="1027907" y="1488282"/>
            <a:ext cx="2506927" cy="2659063"/>
          </a:xfrm>
        </p:spPr>
        <p:txBody>
          <a:bodyPr/>
          <a:lstStyle/>
          <a:p>
            <a:r>
              <a:rPr lang="en-US" altLang="en-US" sz="2333"/>
              <a:t>EAST search retrieved Pre-Grant Publication 20150106979.  </a:t>
            </a:r>
          </a:p>
          <a:p>
            <a:r>
              <a:rPr lang="en-US" altLang="en-US" sz="2333"/>
              <a:t>Note publication date.</a:t>
            </a:r>
          </a:p>
        </p:txBody>
      </p:sp>
      <p:sp>
        <p:nvSpPr>
          <p:cNvPr id="74754" name="Title 1"/>
          <p:cNvSpPr>
            <a:spLocks noGrp="1"/>
          </p:cNvSpPr>
          <p:nvPr>
            <p:ph type="title"/>
          </p:nvPr>
        </p:nvSpPr>
        <p:spPr>
          <a:xfrm>
            <a:off x="1143000" y="306917"/>
            <a:ext cx="6910917" cy="968375"/>
          </a:xfrm>
        </p:spPr>
        <p:txBody>
          <a:bodyPr/>
          <a:lstStyle/>
          <a:p>
            <a:pPr algn="ctr"/>
            <a:r>
              <a:rPr lang="en-US" altLang="en-US" sz="2667" dirty="0">
                <a:solidFill>
                  <a:srgbClr val="000000"/>
                </a:solidFill>
              </a:rPr>
              <a:t>Google Patent Cons/Weaknesses:</a:t>
            </a:r>
            <a:br>
              <a:rPr lang="en-US" altLang="en-US" sz="2667" dirty="0">
                <a:solidFill>
                  <a:srgbClr val="000000"/>
                </a:solidFill>
              </a:rPr>
            </a:br>
            <a:r>
              <a:rPr lang="en-US" altLang="en-US" sz="2667" dirty="0">
                <a:solidFill>
                  <a:srgbClr val="000000"/>
                </a:solidFill>
              </a:rPr>
              <a:t>Uploading Delay 1</a:t>
            </a:r>
            <a:endParaRPr lang="en-US" altLang="en-US" sz="2667" dirty="0"/>
          </a:p>
        </p:txBody>
      </p:sp>
    </p:spTree>
    <p:extLst>
      <p:ext uri="{BB962C8B-B14F-4D97-AF65-F5344CB8AC3E}">
        <p14:creationId xmlns:p14="http://schemas.microsoft.com/office/powerpoint/2010/main" val="3691409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9E881575-F4CB-405A-B9BC-48B5F20F2C6D}" type="slidenum">
              <a:rPr lang="en-US" altLang="en-US" sz="1167">
                <a:solidFill>
                  <a:schemeClr val="bg1"/>
                </a:solidFill>
              </a:rPr>
              <a:pPr>
                <a:spcBef>
                  <a:spcPct val="0"/>
                </a:spcBef>
                <a:buFontTx/>
                <a:buNone/>
              </a:pPr>
              <a:t>28</a:t>
            </a:fld>
            <a:endParaRPr lang="en-US" altLang="en-US" sz="1167">
              <a:solidFill>
                <a:schemeClr val="bg1"/>
              </a:solidFill>
            </a:endParaRPr>
          </a:p>
        </p:txBody>
      </p:sp>
      <p:pic>
        <p:nvPicPr>
          <p:cNvPr id="63489" name="Picture 1" descr="Screenshot of BRS workspace with US20150106979 retrieved with publication date of April 16th 2015.  Additional 5895 hits for that date in USPGPUB database.  6,888 granted patents published April 14th, 2015. " title="EAST outperforms Google Patents"/>
          <p:cNvPicPr>
            <a:picLocks noChangeAspect="1" noChangeArrowheads="1"/>
          </p:cNvPicPr>
          <p:nvPr/>
        </p:nvPicPr>
        <p:blipFill>
          <a:blip r:embed="rId3"/>
          <a:srcRect/>
          <a:stretch>
            <a:fillRect/>
          </a:stretch>
        </p:blipFill>
        <p:spPr bwMode="auto">
          <a:xfrm>
            <a:off x="1211792" y="1628511"/>
            <a:ext cx="6742907" cy="2895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6802" name="Title 1"/>
          <p:cNvSpPr>
            <a:spLocks noGrp="1"/>
          </p:cNvSpPr>
          <p:nvPr>
            <p:ph type="title"/>
          </p:nvPr>
        </p:nvSpPr>
        <p:spPr>
          <a:xfrm>
            <a:off x="1330854" y="404813"/>
            <a:ext cx="6732323" cy="952500"/>
          </a:xfrm>
        </p:spPr>
        <p:txBody>
          <a:bodyPr>
            <a:normAutofit/>
          </a:bodyPr>
          <a:lstStyle/>
          <a:p>
            <a:pPr algn="ctr"/>
            <a:r>
              <a:rPr lang="en-US" altLang="en-US" sz="2400" dirty="0">
                <a:solidFill>
                  <a:srgbClr val="000000"/>
                </a:solidFill>
              </a:rPr>
              <a:t>Google Patent Cons/Weaknesses:</a:t>
            </a:r>
            <a:br>
              <a:rPr lang="en-US" altLang="en-US" sz="2400" dirty="0">
                <a:solidFill>
                  <a:srgbClr val="000000"/>
                </a:solidFill>
              </a:rPr>
            </a:br>
            <a:r>
              <a:rPr lang="en-US" altLang="en-US" sz="2400" dirty="0">
                <a:solidFill>
                  <a:srgbClr val="000000"/>
                </a:solidFill>
              </a:rPr>
              <a:t>Uploading Delay  </a:t>
            </a:r>
            <a:endParaRPr lang="en-US" altLang="en-US" sz="2400" dirty="0"/>
          </a:p>
        </p:txBody>
      </p:sp>
    </p:spTree>
    <p:extLst>
      <p:ext uri="{BB962C8B-B14F-4D97-AF65-F5344CB8AC3E}">
        <p14:creationId xmlns:p14="http://schemas.microsoft.com/office/powerpoint/2010/main" val="23172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333500" y="410104"/>
            <a:ext cx="6477000" cy="952500"/>
          </a:xfrm>
        </p:spPr>
        <p:txBody>
          <a:bodyPr>
            <a:normAutofit/>
          </a:bodyPr>
          <a:lstStyle/>
          <a:p>
            <a:pPr algn="ctr"/>
            <a:r>
              <a:rPr lang="en-US" altLang="en-US" sz="2400" dirty="0"/>
              <a:t>Google and EAST/WEST</a:t>
            </a:r>
            <a:br>
              <a:rPr lang="en-US" altLang="en-US" sz="2400" dirty="0"/>
            </a:br>
            <a:r>
              <a:rPr lang="en-US" altLang="en-US" sz="2400" dirty="0"/>
              <a:t>Feature Chart</a:t>
            </a:r>
          </a:p>
        </p:txBody>
      </p:sp>
      <p:graphicFrame>
        <p:nvGraphicFramePr>
          <p:cNvPr id="5" name="Content Placeholder 4" descr="Feature Chart for Google and EAST/WEST."/>
          <p:cNvGraphicFramePr>
            <a:graphicFrameLocks noGrp="1"/>
          </p:cNvGraphicFramePr>
          <p:nvPr>
            <p:ph idx="1"/>
            <p:extLst>
              <p:ext uri="{D42A27DB-BD31-4B8C-83A1-F6EECF244321}">
                <p14:modId xmlns:p14="http://schemas.microsoft.com/office/powerpoint/2010/main" val="3870494093"/>
              </p:ext>
            </p:extLst>
          </p:nvPr>
        </p:nvGraphicFramePr>
        <p:xfrm>
          <a:off x="1333500" y="1753643"/>
          <a:ext cx="6477000" cy="3901031"/>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109115">
                <a:tc>
                  <a:txBody>
                    <a:bodyPr/>
                    <a:lstStyle/>
                    <a:p>
                      <a:r>
                        <a:rPr lang="en-US" sz="1500" dirty="0"/>
                        <a:t>Feature</a:t>
                      </a:r>
                    </a:p>
                  </a:txBody>
                  <a:tcPr marL="76200" marR="76200" marT="38099" marB="38099"/>
                </a:tc>
                <a:tc>
                  <a:txBody>
                    <a:bodyPr/>
                    <a:lstStyle/>
                    <a:p>
                      <a:r>
                        <a:rPr lang="en-US" sz="1500" dirty="0"/>
                        <a:t>Google</a:t>
                      </a:r>
                    </a:p>
                  </a:txBody>
                  <a:tcPr marL="76200" marR="76200" marT="38099" marB="38099"/>
                </a:tc>
                <a:tc>
                  <a:txBody>
                    <a:bodyPr/>
                    <a:lstStyle/>
                    <a:p>
                      <a:r>
                        <a:rPr lang="en-US" sz="1500" dirty="0"/>
                        <a:t>EAST/WEST</a:t>
                      </a:r>
                    </a:p>
                  </a:txBody>
                  <a:tcPr marL="76200" marR="76200" marT="38099" marB="38099"/>
                </a:tc>
                <a:extLst>
                  <a:ext uri="{0D108BD9-81ED-4DB2-BD59-A6C34878D82A}">
                    <a16:rowId xmlns:a16="http://schemas.microsoft.com/office/drawing/2014/main" val="10000"/>
                  </a:ext>
                </a:extLst>
              </a:tr>
              <a:tr h="309017">
                <a:tc>
                  <a:txBody>
                    <a:bodyPr/>
                    <a:lstStyle/>
                    <a:p>
                      <a:r>
                        <a:rPr lang="en-US" sz="1500" kern="1200" dirty="0">
                          <a:solidFill>
                            <a:schemeClr val="dk1"/>
                          </a:solidFill>
                          <a:effectLst/>
                          <a:latin typeface="+mn-lt"/>
                          <a:ea typeface="+mn-ea"/>
                          <a:cs typeface="+mn-cs"/>
                        </a:rPr>
                        <a:t>Relevancy ranking</a:t>
                      </a:r>
                      <a:endParaRPr lang="en-US" sz="1500" dirty="0"/>
                    </a:p>
                  </a:txBody>
                  <a:tcPr marL="76200" marR="76200" marT="38099" marB="38099"/>
                </a:tc>
                <a:tc>
                  <a:txBody>
                    <a:bodyPr/>
                    <a:lstStyle/>
                    <a:p>
                      <a:r>
                        <a:rPr lang="en-US" sz="1500" dirty="0"/>
                        <a:t>X</a:t>
                      </a:r>
                    </a:p>
                  </a:txBody>
                  <a:tcPr marL="76200" marR="76200" marT="38099" marB="38099"/>
                </a:tc>
                <a:tc>
                  <a:txBody>
                    <a:bodyPr/>
                    <a:lstStyle/>
                    <a:p>
                      <a:endParaRPr lang="en-US" sz="1500"/>
                    </a:p>
                  </a:txBody>
                  <a:tcPr marL="76200" marR="76200" marT="38099" marB="38099"/>
                </a:tc>
                <a:extLst>
                  <a:ext uri="{0D108BD9-81ED-4DB2-BD59-A6C34878D82A}">
                    <a16:rowId xmlns:a16="http://schemas.microsoft.com/office/drawing/2014/main" val="10001"/>
                  </a:ext>
                </a:extLst>
              </a:tr>
              <a:tr h="533406">
                <a:tc>
                  <a:txBody>
                    <a:bodyPr/>
                    <a:lstStyle/>
                    <a:p>
                      <a:r>
                        <a:rPr lang="en-US" sz="1500" kern="1200" dirty="0">
                          <a:solidFill>
                            <a:schemeClr val="dk1"/>
                          </a:solidFill>
                          <a:effectLst/>
                          <a:latin typeface="+mn-lt"/>
                          <a:ea typeface="+mn-ea"/>
                          <a:cs typeface="+mn-cs"/>
                        </a:rPr>
                        <a:t>Order by Hit Term Number</a:t>
                      </a:r>
                      <a:endParaRPr lang="en-US" sz="1500" dirty="0"/>
                    </a:p>
                  </a:txBody>
                  <a:tcPr marL="76200" marR="76200" marT="38099" marB="38099"/>
                </a:tc>
                <a:tc>
                  <a:txBody>
                    <a:bodyPr/>
                    <a:lstStyle/>
                    <a:p>
                      <a:endParaRPr lang="en-US" sz="1500" dirty="0"/>
                    </a:p>
                  </a:txBody>
                  <a:tcPr marL="76200" marR="76200" marT="38099" marB="38099"/>
                </a:tc>
                <a:tc>
                  <a:txBody>
                    <a:bodyPr/>
                    <a:lstStyle/>
                    <a:p>
                      <a:r>
                        <a:rPr lang="en-US" sz="1500" dirty="0"/>
                        <a:t>X</a:t>
                      </a:r>
                    </a:p>
                  </a:txBody>
                  <a:tcPr marL="76200" marR="76200" marT="38099" marB="38099"/>
                </a:tc>
                <a:extLst>
                  <a:ext uri="{0D108BD9-81ED-4DB2-BD59-A6C34878D82A}">
                    <a16:rowId xmlns:a16="http://schemas.microsoft.com/office/drawing/2014/main" val="10002"/>
                  </a:ext>
                </a:extLst>
              </a:tr>
              <a:tr h="309017">
                <a:tc>
                  <a:txBody>
                    <a:bodyPr/>
                    <a:lstStyle/>
                    <a:p>
                      <a:r>
                        <a:rPr lang="en-US" sz="1500" kern="1200" dirty="0">
                          <a:solidFill>
                            <a:schemeClr val="dk1"/>
                          </a:solidFill>
                          <a:effectLst/>
                          <a:latin typeface="+mn-lt"/>
                          <a:ea typeface="+mn-ea"/>
                          <a:cs typeface="+mn-cs"/>
                        </a:rPr>
                        <a:t>Searches </a:t>
                      </a:r>
                      <a:r>
                        <a:rPr lang="en-US" sz="1500" kern="1200" dirty="0" err="1">
                          <a:solidFill>
                            <a:schemeClr val="dk1"/>
                          </a:solidFill>
                          <a:effectLst/>
                          <a:latin typeface="+mn-lt"/>
                          <a:ea typeface="+mn-ea"/>
                          <a:cs typeface="+mn-cs"/>
                        </a:rPr>
                        <a:t>Stopwords</a:t>
                      </a:r>
                      <a:endParaRPr lang="en-US" sz="1500" dirty="0"/>
                    </a:p>
                  </a:txBody>
                  <a:tcPr marL="76200" marR="76200" marT="38099" marB="38099"/>
                </a:tc>
                <a:tc>
                  <a:txBody>
                    <a:bodyPr/>
                    <a:lstStyle/>
                    <a:p>
                      <a:r>
                        <a:rPr lang="en-US" sz="1500" dirty="0"/>
                        <a:t>X</a:t>
                      </a:r>
                    </a:p>
                  </a:txBody>
                  <a:tcPr marL="76200" marR="76200" marT="38099" marB="38099"/>
                </a:tc>
                <a:tc>
                  <a:txBody>
                    <a:bodyPr/>
                    <a:lstStyle/>
                    <a:p>
                      <a:endParaRPr lang="en-US" sz="1500"/>
                    </a:p>
                  </a:txBody>
                  <a:tcPr marL="76200" marR="76200" marT="38099" marB="38099"/>
                </a:tc>
                <a:extLst>
                  <a:ext uri="{0D108BD9-81ED-4DB2-BD59-A6C34878D82A}">
                    <a16:rowId xmlns:a16="http://schemas.microsoft.com/office/drawing/2014/main" val="10003"/>
                  </a:ext>
                </a:extLst>
              </a:tr>
              <a:tr h="309017">
                <a:tc>
                  <a:txBody>
                    <a:bodyPr/>
                    <a:lstStyle/>
                    <a:p>
                      <a:r>
                        <a:rPr lang="en-US" sz="1500" kern="1200" dirty="0">
                          <a:solidFill>
                            <a:schemeClr val="dk1"/>
                          </a:solidFill>
                          <a:effectLst/>
                          <a:latin typeface="+mn-lt"/>
                          <a:ea typeface="+mn-ea"/>
                          <a:cs typeface="+mn-cs"/>
                        </a:rPr>
                        <a:t>Prior Art Finder</a:t>
                      </a:r>
                      <a:endParaRPr lang="en-US" sz="1500" dirty="0"/>
                    </a:p>
                  </a:txBody>
                  <a:tcPr marL="76200" marR="76200" marT="38099" marB="38099"/>
                </a:tc>
                <a:tc>
                  <a:txBody>
                    <a:bodyPr/>
                    <a:lstStyle/>
                    <a:p>
                      <a:r>
                        <a:rPr lang="en-US" sz="1500" dirty="0"/>
                        <a:t>X</a:t>
                      </a:r>
                    </a:p>
                  </a:txBody>
                  <a:tcPr marL="76200" marR="76200" marT="38099" marB="38099"/>
                </a:tc>
                <a:tc>
                  <a:txBody>
                    <a:bodyPr/>
                    <a:lstStyle/>
                    <a:p>
                      <a:endParaRPr lang="en-US" sz="1500"/>
                    </a:p>
                  </a:txBody>
                  <a:tcPr marL="76200" marR="76200" marT="38099" marB="38099"/>
                </a:tc>
                <a:extLst>
                  <a:ext uri="{0D108BD9-81ED-4DB2-BD59-A6C34878D82A}">
                    <a16:rowId xmlns:a16="http://schemas.microsoft.com/office/drawing/2014/main" val="10004"/>
                  </a:ext>
                </a:extLst>
              </a:tr>
              <a:tr h="309017">
                <a:tc>
                  <a:txBody>
                    <a:bodyPr/>
                    <a:lstStyle/>
                    <a:p>
                      <a:r>
                        <a:rPr lang="en-US" sz="1500" kern="1200" dirty="0">
                          <a:solidFill>
                            <a:schemeClr val="dk1"/>
                          </a:solidFill>
                          <a:effectLst/>
                          <a:latin typeface="+mn-lt"/>
                          <a:ea typeface="+mn-ea"/>
                          <a:cs typeface="+mn-cs"/>
                        </a:rPr>
                        <a:t>Transparent</a:t>
                      </a:r>
                      <a:endParaRPr lang="en-US" sz="1500" dirty="0"/>
                    </a:p>
                  </a:txBody>
                  <a:tcPr marL="76200" marR="76200" marT="38099" marB="38099"/>
                </a:tc>
                <a:tc>
                  <a:txBody>
                    <a:bodyPr/>
                    <a:lstStyle/>
                    <a:p>
                      <a:endParaRPr lang="en-US" sz="1500" dirty="0"/>
                    </a:p>
                  </a:txBody>
                  <a:tcPr marL="76200" marR="76200" marT="38099" marB="38099"/>
                </a:tc>
                <a:tc>
                  <a:txBody>
                    <a:bodyPr/>
                    <a:lstStyle/>
                    <a:p>
                      <a:r>
                        <a:rPr lang="en-US" sz="1500" dirty="0"/>
                        <a:t>X</a:t>
                      </a:r>
                    </a:p>
                  </a:txBody>
                  <a:tcPr marL="76200" marR="76200" marT="38099" marB="38099"/>
                </a:tc>
                <a:extLst>
                  <a:ext uri="{0D108BD9-81ED-4DB2-BD59-A6C34878D82A}">
                    <a16:rowId xmlns:a16="http://schemas.microsoft.com/office/drawing/2014/main" val="10005"/>
                  </a:ext>
                </a:extLst>
              </a:tr>
              <a:tr h="309017">
                <a:tc>
                  <a:txBody>
                    <a:bodyPr/>
                    <a:lstStyle/>
                    <a:p>
                      <a:r>
                        <a:rPr lang="en-US" sz="1500" kern="1200" dirty="0">
                          <a:solidFill>
                            <a:schemeClr val="dk1"/>
                          </a:solidFill>
                          <a:effectLst/>
                          <a:latin typeface="+mn-lt"/>
                          <a:ea typeface="+mn-ea"/>
                          <a:cs typeface="+mn-cs"/>
                        </a:rPr>
                        <a:t>Confidential</a:t>
                      </a:r>
                      <a:endParaRPr lang="en-US" sz="1500" dirty="0"/>
                    </a:p>
                  </a:txBody>
                  <a:tcPr marL="76200" marR="76200" marT="38099" marB="38099"/>
                </a:tc>
                <a:tc>
                  <a:txBody>
                    <a:bodyPr/>
                    <a:lstStyle/>
                    <a:p>
                      <a:endParaRPr lang="en-US" sz="1500"/>
                    </a:p>
                  </a:txBody>
                  <a:tcPr marL="76200" marR="76200" marT="38099" marB="38099"/>
                </a:tc>
                <a:tc>
                  <a:txBody>
                    <a:bodyPr/>
                    <a:lstStyle/>
                    <a:p>
                      <a:r>
                        <a:rPr lang="en-US" sz="1500" dirty="0"/>
                        <a:t>X</a:t>
                      </a:r>
                    </a:p>
                  </a:txBody>
                  <a:tcPr marL="76200" marR="76200" marT="38099" marB="38099"/>
                </a:tc>
                <a:extLst>
                  <a:ext uri="{0D108BD9-81ED-4DB2-BD59-A6C34878D82A}">
                    <a16:rowId xmlns:a16="http://schemas.microsoft.com/office/drawing/2014/main" val="10006"/>
                  </a:ext>
                </a:extLst>
              </a:tr>
              <a:tr h="309017">
                <a:tc>
                  <a:txBody>
                    <a:bodyPr/>
                    <a:lstStyle/>
                    <a:p>
                      <a:r>
                        <a:rPr lang="en-US" sz="1500" kern="1200" dirty="0">
                          <a:solidFill>
                            <a:schemeClr val="dk1"/>
                          </a:solidFill>
                          <a:effectLst/>
                          <a:latin typeface="+mn-lt"/>
                          <a:ea typeface="+mn-ea"/>
                          <a:cs typeface="+mn-cs"/>
                        </a:rPr>
                        <a:t>Adds synonyms</a:t>
                      </a:r>
                      <a:endParaRPr lang="en-US" sz="1500" dirty="0"/>
                    </a:p>
                  </a:txBody>
                  <a:tcPr marL="76200" marR="76200" marT="38099" marB="38099"/>
                </a:tc>
                <a:tc>
                  <a:txBody>
                    <a:bodyPr/>
                    <a:lstStyle/>
                    <a:p>
                      <a:r>
                        <a:rPr lang="en-US" sz="1500" dirty="0"/>
                        <a:t>X</a:t>
                      </a:r>
                    </a:p>
                  </a:txBody>
                  <a:tcPr marL="76200" marR="76200" marT="38099" marB="38099"/>
                </a:tc>
                <a:tc>
                  <a:txBody>
                    <a:bodyPr/>
                    <a:lstStyle/>
                    <a:p>
                      <a:endParaRPr lang="en-US" sz="1500" dirty="0"/>
                    </a:p>
                  </a:txBody>
                  <a:tcPr marL="76200" marR="76200" marT="38099" marB="38099"/>
                </a:tc>
                <a:extLst>
                  <a:ext uri="{0D108BD9-81ED-4DB2-BD59-A6C34878D82A}">
                    <a16:rowId xmlns:a16="http://schemas.microsoft.com/office/drawing/2014/main" val="10007"/>
                  </a:ext>
                </a:extLst>
              </a:tr>
              <a:tr h="366310">
                <a:tc>
                  <a:txBody>
                    <a:bodyPr/>
                    <a:lstStyle/>
                    <a:p>
                      <a:r>
                        <a:rPr lang="en-US" sz="1500" kern="1200" dirty="0">
                          <a:solidFill>
                            <a:schemeClr val="dk1"/>
                          </a:solidFill>
                          <a:effectLst/>
                          <a:latin typeface="+mn-lt"/>
                          <a:ea typeface="+mn-ea"/>
                          <a:cs typeface="+mn-cs"/>
                        </a:rPr>
                        <a:t>Complete Citation</a:t>
                      </a:r>
                      <a:r>
                        <a:rPr lang="en-US" sz="1500" kern="1200" baseline="0" dirty="0">
                          <a:solidFill>
                            <a:schemeClr val="dk1"/>
                          </a:solidFill>
                          <a:effectLst/>
                          <a:latin typeface="+mn-lt"/>
                          <a:ea typeface="+mn-ea"/>
                          <a:cs typeface="+mn-cs"/>
                        </a:rPr>
                        <a:t> data</a:t>
                      </a:r>
                      <a:endParaRPr lang="en-US" sz="1500" dirty="0"/>
                    </a:p>
                  </a:txBody>
                  <a:tcPr marL="76200" marR="76200" marT="38099" marB="38099"/>
                </a:tc>
                <a:tc>
                  <a:txBody>
                    <a:bodyPr/>
                    <a:lstStyle/>
                    <a:p>
                      <a:endParaRPr lang="en-US" sz="1500" dirty="0"/>
                    </a:p>
                  </a:txBody>
                  <a:tcPr marL="76200" marR="76200" marT="38099" marB="38099"/>
                </a:tc>
                <a:tc>
                  <a:txBody>
                    <a:bodyPr/>
                    <a:lstStyle/>
                    <a:p>
                      <a:r>
                        <a:rPr lang="en-US" sz="1500" dirty="0"/>
                        <a:t>X</a:t>
                      </a:r>
                    </a:p>
                  </a:txBody>
                  <a:tcPr marL="76200" marR="76200" marT="38099" marB="38099"/>
                </a:tc>
                <a:extLst>
                  <a:ext uri="{0D108BD9-81ED-4DB2-BD59-A6C34878D82A}">
                    <a16:rowId xmlns:a16="http://schemas.microsoft.com/office/drawing/2014/main" val="10008"/>
                  </a:ext>
                </a:extLst>
              </a:tr>
              <a:tr h="309017">
                <a:tc>
                  <a:txBody>
                    <a:bodyPr/>
                    <a:lstStyle/>
                    <a:p>
                      <a:r>
                        <a:rPr lang="en-US" sz="1500" kern="1200" dirty="0">
                          <a:solidFill>
                            <a:schemeClr val="dk1"/>
                          </a:solidFill>
                          <a:effectLst/>
                          <a:latin typeface="+mn-lt"/>
                          <a:ea typeface="+mn-ea"/>
                          <a:cs typeface="+mn-cs"/>
                        </a:rPr>
                        <a:t>Current US Patent data </a:t>
                      </a:r>
                      <a:endParaRPr lang="en-US" sz="1500" dirty="0"/>
                    </a:p>
                  </a:txBody>
                  <a:tcPr marL="76200" marR="76200" marT="38099" marB="38099"/>
                </a:tc>
                <a:tc>
                  <a:txBody>
                    <a:bodyPr/>
                    <a:lstStyle/>
                    <a:p>
                      <a:endParaRPr lang="en-US" sz="1500" dirty="0"/>
                    </a:p>
                  </a:txBody>
                  <a:tcPr marL="76200" marR="76200" marT="38099" marB="38099"/>
                </a:tc>
                <a:tc>
                  <a:txBody>
                    <a:bodyPr/>
                    <a:lstStyle/>
                    <a:p>
                      <a:r>
                        <a:rPr lang="en-US" sz="1500" dirty="0"/>
                        <a:t>X</a:t>
                      </a:r>
                    </a:p>
                  </a:txBody>
                  <a:tcPr marL="76200" marR="76200" marT="38099" marB="38099"/>
                </a:tc>
                <a:extLst>
                  <a:ext uri="{0D108BD9-81ED-4DB2-BD59-A6C34878D82A}">
                    <a16:rowId xmlns:a16="http://schemas.microsoft.com/office/drawing/2014/main" val="10009"/>
                  </a:ext>
                </a:extLst>
              </a:tr>
              <a:tr h="533398">
                <a:tc>
                  <a:txBody>
                    <a:bodyPr/>
                    <a:lstStyle/>
                    <a:p>
                      <a:r>
                        <a:rPr lang="en-US" sz="1500" dirty="0"/>
                        <a:t>Save</a:t>
                      </a:r>
                      <a:r>
                        <a:rPr lang="en-US" sz="1500" baseline="0" dirty="0"/>
                        <a:t> and rerun searches</a:t>
                      </a:r>
                      <a:endParaRPr lang="en-US" sz="1500" dirty="0"/>
                    </a:p>
                  </a:txBody>
                  <a:tcPr marL="76200" marR="76200" marT="38099" marB="38099"/>
                </a:tc>
                <a:tc>
                  <a:txBody>
                    <a:bodyPr/>
                    <a:lstStyle/>
                    <a:p>
                      <a:endParaRPr lang="en-US" sz="1500" dirty="0"/>
                    </a:p>
                  </a:txBody>
                  <a:tcPr marL="76200" marR="76200" marT="38099" marB="38099"/>
                </a:tc>
                <a:tc>
                  <a:txBody>
                    <a:bodyPr/>
                    <a:lstStyle/>
                    <a:p>
                      <a:r>
                        <a:rPr lang="en-US" sz="1500" dirty="0"/>
                        <a:t>X</a:t>
                      </a:r>
                    </a:p>
                  </a:txBody>
                  <a:tcPr marL="76200" marR="76200" marT="38099" marB="38099"/>
                </a:tc>
                <a:extLst>
                  <a:ext uri="{0D108BD9-81ED-4DB2-BD59-A6C34878D82A}">
                    <a16:rowId xmlns:a16="http://schemas.microsoft.com/office/drawing/2014/main" val="10010"/>
                  </a:ext>
                </a:extLst>
              </a:tr>
            </a:tbl>
          </a:graphicData>
        </a:graphic>
      </p:graphicFrame>
      <p:sp>
        <p:nvSpPr>
          <p:cNvPr id="78901"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98E5F88A-3D04-4BD5-BF17-B5D1CB768C51}" type="slidenum">
              <a:rPr lang="en-US" altLang="en-US" sz="1167">
                <a:solidFill>
                  <a:schemeClr val="bg1"/>
                </a:solidFill>
              </a:rPr>
              <a:pPr>
                <a:spcBef>
                  <a:spcPct val="0"/>
                </a:spcBef>
                <a:buFontTx/>
                <a:buNone/>
              </a:pPr>
              <a:t>29</a:t>
            </a:fld>
            <a:endParaRPr lang="en-US" altLang="en-US" sz="1167">
              <a:solidFill>
                <a:schemeClr val="bg1"/>
              </a:solidFill>
            </a:endParaRPr>
          </a:p>
        </p:txBody>
      </p:sp>
    </p:spTree>
    <p:extLst>
      <p:ext uri="{BB962C8B-B14F-4D97-AF65-F5344CB8AC3E}">
        <p14:creationId xmlns:p14="http://schemas.microsoft.com/office/powerpoint/2010/main" val="30521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498865" y="508000"/>
            <a:ext cx="6146271" cy="666750"/>
          </a:xfrm>
        </p:spPr>
        <p:txBody>
          <a:bodyPr>
            <a:normAutofit fontScale="90000"/>
          </a:bodyPr>
          <a:lstStyle/>
          <a:p>
            <a:pPr algn="ctr"/>
            <a:r>
              <a:rPr lang="en-US" altLang="en-US" dirty="0"/>
              <a:t>Objectives</a:t>
            </a:r>
          </a:p>
        </p:txBody>
      </p:sp>
      <p:sp>
        <p:nvSpPr>
          <p:cNvPr id="5123" name="Content Placeholder 2"/>
          <p:cNvSpPr>
            <a:spLocks noGrp="1"/>
          </p:cNvSpPr>
          <p:nvPr>
            <p:ph idx="1"/>
          </p:nvPr>
        </p:nvSpPr>
        <p:spPr>
          <a:xfrm>
            <a:off x="1451240" y="1353345"/>
            <a:ext cx="6477000" cy="3726656"/>
          </a:xfrm>
        </p:spPr>
        <p:txBody>
          <a:bodyPr>
            <a:normAutofit fontScale="92500" lnSpcReduction="10000"/>
          </a:bodyPr>
          <a:lstStyle/>
          <a:p>
            <a:pPr marL="0" indent="0">
              <a:buNone/>
              <a:defRPr/>
            </a:pPr>
            <a:r>
              <a:rPr lang="en-US" altLang="en-US" dirty="0"/>
              <a:t>Using Google Patents, participants will be able to:</a:t>
            </a:r>
          </a:p>
          <a:p>
            <a:pPr>
              <a:defRPr/>
            </a:pPr>
            <a:r>
              <a:rPr lang="en-US" altLang="en-US" dirty="0"/>
              <a:t>Understand Google Patents Content,</a:t>
            </a:r>
          </a:p>
          <a:p>
            <a:pPr>
              <a:defRPr/>
            </a:pPr>
            <a:r>
              <a:rPr lang="en-US" altLang="en-US" dirty="0"/>
              <a:t>Understand Pros/Strengths of      Google Patents,</a:t>
            </a:r>
          </a:p>
          <a:p>
            <a:pPr>
              <a:defRPr/>
            </a:pPr>
            <a:r>
              <a:rPr lang="en-US" altLang="en-US" dirty="0"/>
              <a:t>Understand Cons/Weaknesses of Google Patents.</a:t>
            </a:r>
          </a:p>
        </p:txBody>
      </p:sp>
      <p:sp>
        <p:nvSpPr>
          <p:cNvPr id="29700"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4A22BF93-8581-41BC-8823-ACB69BF67945}" type="slidenum">
              <a:rPr lang="en-US" altLang="en-US" sz="1167">
                <a:solidFill>
                  <a:schemeClr val="bg1"/>
                </a:solidFill>
              </a:rPr>
              <a:pPr>
                <a:spcBef>
                  <a:spcPct val="0"/>
                </a:spcBef>
                <a:buFontTx/>
                <a:buNone/>
              </a:pPr>
              <a:t>3</a:t>
            </a:fld>
            <a:endParaRPr lang="en-US" altLang="en-US" sz="1167">
              <a:solidFill>
                <a:schemeClr val="bg1"/>
              </a:solidFill>
            </a:endParaRPr>
          </a:p>
        </p:txBody>
      </p:sp>
    </p:spTree>
    <p:extLst>
      <p:ext uri="{BB962C8B-B14F-4D97-AF65-F5344CB8AC3E}">
        <p14:creationId xmlns:p14="http://schemas.microsoft.com/office/powerpoint/2010/main" val="3016954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498865" y="508000"/>
            <a:ext cx="6146271" cy="674688"/>
          </a:xfrm>
        </p:spPr>
        <p:txBody>
          <a:bodyPr>
            <a:normAutofit/>
          </a:bodyPr>
          <a:lstStyle/>
          <a:p>
            <a:pPr algn="ctr"/>
            <a:r>
              <a:rPr lang="en-US" altLang="en-US" sz="3200" dirty="0"/>
              <a:t>Objectives Covered</a:t>
            </a:r>
          </a:p>
        </p:txBody>
      </p:sp>
      <p:sp>
        <p:nvSpPr>
          <p:cNvPr id="25603" name="Content Placeholder 2"/>
          <p:cNvSpPr>
            <a:spLocks noGrp="1"/>
          </p:cNvSpPr>
          <p:nvPr>
            <p:ph idx="1"/>
          </p:nvPr>
        </p:nvSpPr>
        <p:spPr>
          <a:xfrm>
            <a:off x="1165490" y="1355990"/>
            <a:ext cx="6524625" cy="3287448"/>
          </a:xfrm>
        </p:spPr>
        <p:txBody>
          <a:bodyPr>
            <a:normAutofit fontScale="85000" lnSpcReduction="10000"/>
          </a:bodyPr>
          <a:lstStyle/>
          <a:p>
            <a:pPr marL="0" indent="0">
              <a:buNone/>
              <a:defRPr/>
            </a:pPr>
            <a:r>
              <a:rPr lang="en-US" altLang="en-US" dirty="0"/>
              <a:t>Using Google Patents, participants are able to:</a:t>
            </a:r>
          </a:p>
          <a:p>
            <a:pPr>
              <a:defRPr/>
            </a:pPr>
            <a:r>
              <a:rPr lang="en-US" altLang="en-US" dirty="0">
                <a:solidFill>
                  <a:srgbClr val="000000"/>
                </a:solidFill>
              </a:rPr>
              <a:t>Understand Google Patents Content,</a:t>
            </a:r>
          </a:p>
          <a:p>
            <a:pPr>
              <a:defRPr/>
            </a:pPr>
            <a:r>
              <a:rPr lang="en-US" altLang="en-US" dirty="0">
                <a:solidFill>
                  <a:srgbClr val="000000"/>
                </a:solidFill>
              </a:rPr>
              <a:t>Understand Pros/Strengths of      Google Patents,</a:t>
            </a:r>
          </a:p>
          <a:p>
            <a:pPr>
              <a:defRPr/>
            </a:pPr>
            <a:r>
              <a:rPr lang="en-US" altLang="en-US" dirty="0">
                <a:solidFill>
                  <a:srgbClr val="000000"/>
                </a:solidFill>
              </a:rPr>
              <a:t>Understand Cons/Weaknesses of Google Patents.</a:t>
            </a:r>
          </a:p>
        </p:txBody>
      </p:sp>
      <p:sp>
        <p:nvSpPr>
          <p:cNvPr id="80900"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288ADB0A-5F76-431A-A438-CEF0035D6B7B}" type="slidenum">
              <a:rPr lang="en-US" altLang="en-US" sz="1167">
                <a:solidFill>
                  <a:schemeClr val="bg1"/>
                </a:solidFill>
              </a:rPr>
              <a:pPr>
                <a:spcBef>
                  <a:spcPct val="0"/>
                </a:spcBef>
                <a:buFontTx/>
                <a:buNone/>
              </a:pPr>
              <a:t>30</a:t>
            </a:fld>
            <a:endParaRPr lang="en-US" altLang="en-US" sz="1167">
              <a:solidFill>
                <a:schemeClr val="bg1"/>
              </a:solidFill>
            </a:endParaRPr>
          </a:p>
        </p:txBody>
      </p:sp>
    </p:spTree>
    <p:extLst>
      <p:ext uri="{BB962C8B-B14F-4D97-AF65-F5344CB8AC3E}">
        <p14:creationId xmlns:p14="http://schemas.microsoft.com/office/powerpoint/2010/main" val="954159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0" descr="This graphic represents a shadowed silhouette of an instructor with two silhouettes of class participants. "/>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a:stretch>
            <a:fillRect/>
          </a:stretch>
        </p:blipFill>
        <p:spPr bwMode="auto">
          <a:xfrm>
            <a:off x="3675063" y="1985698"/>
            <a:ext cx="1841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Rectangle 3"/>
          <p:cNvSpPr>
            <a:spLocks noGrp="1" noChangeArrowheads="1"/>
          </p:cNvSpPr>
          <p:nvPr>
            <p:ph type="ctrTitle"/>
          </p:nvPr>
        </p:nvSpPr>
        <p:spPr>
          <a:xfrm>
            <a:off x="1899708" y="1345407"/>
            <a:ext cx="5461000" cy="590021"/>
          </a:xfrm>
          <a:noFill/>
        </p:spPr>
        <p:txBody>
          <a:bodyPr>
            <a:normAutofit fontScale="90000"/>
          </a:bodyPr>
          <a:lstStyle/>
          <a:p>
            <a:pPr algn="ctr" eaLnBrk="1" hangingPunct="1">
              <a:lnSpc>
                <a:spcPct val="75000"/>
              </a:lnSpc>
            </a:pPr>
            <a:r>
              <a:rPr lang="en-US" altLang="en-US" sz="5000" dirty="0"/>
              <a:t>THANK YOU</a:t>
            </a:r>
          </a:p>
        </p:txBody>
      </p:sp>
    </p:spTree>
    <p:extLst>
      <p:ext uri="{BB962C8B-B14F-4D97-AF65-F5344CB8AC3E}">
        <p14:creationId xmlns:p14="http://schemas.microsoft.com/office/powerpoint/2010/main" val="148204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4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altLang="en-US"/>
              <a:t>Google Patents Content</a:t>
            </a:r>
          </a:p>
        </p:txBody>
      </p:sp>
      <p:sp>
        <p:nvSpPr>
          <p:cNvPr id="31747" name="Content Placeholder 2"/>
          <p:cNvSpPr>
            <a:spLocks noGrp="1"/>
          </p:cNvSpPr>
          <p:nvPr>
            <p:ph idx="1"/>
          </p:nvPr>
        </p:nvSpPr>
        <p:spPr/>
        <p:txBody>
          <a:bodyPr>
            <a:noAutofit/>
          </a:bodyPr>
          <a:lstStyle/>
          <a:p>
            <a:r>
              <a:rPr lang="en-US" altLang="en-US" sz="2000" dirty="0"/>
              <a:t>All documents originate from the USPTO, China, Germany, Canada, the European Patent Office (EPO), the World Intellectual Property Organization (WIPO), and 7 other countries.</a:t>
            </a:r>
          </a:p>
          <a:p>
            <a:r>
              <a:rPr lang="en-US" altLang="en-US" sz="2000" dirty="0"/>
              <a:t>The entire collection of granted patents and published patent applications from the USPTO is from 1790. EPO and WIPO coverage is from 1978.  </a:t>
            </a:r>
          </a:p>
          <a:p>
            <a:r>
              <a:rPr lang="en-US" altLang="en-US" sz="2000" dirty="0"/>
              <a:t>Coverage for Chinese, German and Canadian patent data is unknown.</a:t>
            </a:r>
          </a:p>
          <a:p>
            <a:r>
              <a:rPr lang="en-US" altLang="en-US" sz="2000" dirty="0"/>
              <a:t>Google Patents provides links to Google Scholar and Google Books through the Find Prior Art interface. The exact content of Google Scholar and Google Books is unknown.</a:t>
            </a:r>
          </a:p>
        </p:txBody>
      </p:sp>
      <p:sp>
        <p:nvSpPr>
          <p:cNvPr id="31748"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DBDEE85B-43EC-44C7-8449-3F7D8893E408}" type="slidenum">
              <a:rPr lang="en-US" altLang="en-US" sz="1167">
                <a:solidFill>
                  <a:schemeClr val="bg1"/>
                </a:solidFill>
              </a:rPr>
              <a:pPr>
                <a:spcBef>
                  <a:spcPct val="0"/>
                </a:spcBef>
                <a:buFontTx/>
                <a:buNone/>
              </a:pPr>
              <a:t>4</a:t>
            </a:fld>
            <a:endParaRPr lang="en-US" altLang="en-US" sz="1167">
              <a:solidFill>
                <a:schemeClr val="bg1"/>
              </a:solidFill>
            </a:endParaRPr>
          </a:p>
        </p:txBody>
      </p:sp>
    </p:spTree>
    <p:extLst>
      <p:ext uri="{BB962C8B-B14F-4D97-AF65-F5344CB8AC3E}">
        <p14:creationId xmlns:p14="http://schemas.microsoft.com/office/powerpoint/2010/main" val="197970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80374936-91B4-4C38-B6CD-77A6D47E1A8F}" type="slidenum">
              <a:rPr lang="en-US" altLang="en-US" sz="1167">
                <a:solidFill>
                  <a:schemeClr val="bg1"/>
                </a:solidFill>
              </a:rPr>
              <a:pPr>
                <a:spcBef>
                  <a:spcPct val="0"/>
                </a:spcBef>
                <a:buFontTx/>
                <a:buNone/>
              </a:pPr>
              <a:t>5</a:t>
            </a:fld>
            <a:endParaRPr lang="en-US" altLang="en-US" sz="1167">
              <a:solidFill>
                <a:schemeClr val="bg1"/>
              </a:solidFill>
            </a:endParaRPr>
          </a:p>
        </p:txBody>
      </p:sp>
      <p:pic>
        <p:nvPicPr>
          <p:cNvPr id="33797" name="Picture 6" descr="Screenshot of the Google search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844" y="3761053"/>
            <a:ext cx="5249333" cy="14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A search for Google Patents is shown with link to Google Patents site and the Google Patents basic search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157" y="1911615"/>
            <a:ext cx="6092031" cy="17951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3795" name="Content Placeholder 2"/>
          <p:cNvSpPr>
            <a:spLocks noGrp="1"/>
          </p:cNvSpPr>
          <p:nvPr>
            <p:ph idx="1"/>
          </p:nvPr>
        </p:nvSpPr>
        <p:spPr>
          <a:xfrm>
            <a:off x="1477699" y="1240896"/>
            <a:ext cx="6068218" cy="657490"/>
          </a:xfrm>
        </p:spPr>
        <p:txBody>
          <a:bodyPr anchor="ctr"/>
          <a:lstStyle/>
          <a:p>
            <a:r>
              <a:rPr lang="en-US" altLang="en-US" sz="1667" dirty="0"/>
              <a:t>From the Google home page: Type in Google Patents; select Google Patent Search.</a:t>
            </a:r>
          </a:p>
        </p:txBody>
      </p:sp>
      <p:sp>
        <p:nvSpPr>
          <p:cNvPr id="33794" name="Title 1"/>
          <p:cNvSpPr>
            <a:spLocks noGrp="1"/>
          </p:cNvSpPr>
          <p:nvPr>
            <p:ph type="title"/>
          </p:nvPr>
        </p:nvSpPr>
        <p:spPr/>
        <p:txBody>
          <a:bodyPr/>
          <a:lstStyle/>
          <a:p>
            <a:pPr algn="ctr"/>
            <a:r>
              <a:rPr lang="en-US" altLang="en-US" dirty="0"/>
              <a:t>Accessing Google Patents</a:t>
            </a:r>
          </a:p>
        </p:txBody>
      </p:sp>
    </p:spTree>
    <p:extLst>
      <p:ext uri="{BB962C8B-B14F-4D97-AF65-F5344CB8AC3E}">
        <p14:creationId xmlns:p14="http://schemas.microsoft.com/office/powerpoint/2010/main" val="208833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82928" y="304271"/>
            <a:ext cx="7150364" cy="952500"/>
          </a:xfrm>
        </p:spPr>
        <p:txBody>
          <a:bodyPr/>
          <a:lstStyle/>
          <a:p>
            <a:pPr algn="ctr"/>
            <a:r>
              <a:rPr lang="en-US" altLang="en-US" sz="3000" dirty="0"/>
              <a:t>Google Patent Pros/Strengths:</a:t>
            </a:r>
          </a:p>
        </p:txBody>
      </p:sp>
      <p:sp>
        <p:nvSpPr>
          <p:cNvPr id="34819" name="Content Placeholder 1"/>
          <p:cNvSpPr>
            <a:spLocks noGrp="1"/>
          </p:cNvSpPr>
          <p:nvPr>
            <p:ph idx="1"/>
          </p:nvPr>
        </p:nvSpPr>
        <p:spPr>
          <a:xfrm>
            <a:off x="1344083" y="1484313"/>
            <a:ext cx="6477000" cy="3300678"/>
          </a:xfrm>
        </p:spPr>
        <p:txBody>
          <a:bodyPr>
            <a:normAutofit fontScale="92500" lnSpcReduction="20000"/>
          </a:bodyPr>
          <a:lstStyle/>
          <a:p>
            <a:r>
              <a:rPr lang="en-US" altLang="en-US"/>
              <a:t>The interface is intuitive.</a:t>
            </a:r>
          </a:p>
          <a:p>
            <a:r>
              <a:rPr lang="en-US" altLang="en-US"/>
              <a:t>Relevancy ranking enables quick searches.</a:t>
            </a:r>
          </a:p>
          <a:p>
            <a:r>
              <a:rPr lang="en-US" altLang="en-US"/>
              <a:t>EAST/WEST Stopwords may be searched.</a:t>
            </a:r>
          </a:p>
          <a:p>
            <a:r>
              <a:rPr lang="en-US" altLang="en-US"/>
              <a:t>Prior Art Finder feature searches patent and non-patent literature sources. </a:t>
            </a:r>
          </a:p>
        </p:txBody>
      </p:sp>
      <p:sp>
        <p:nvSpPr>
          <p:cNvPr id="34820"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225EA783-8A60-4B9D-B0B8-0B79C9849499}" type="slidenum">
              <a:rPr lang="en-US" altLang="en-US" sz="1167">
                <a:solidFill>
                  <a:schemeClr val="bg1"/>
                </a:solidFill>
              </a:rPr>
              <a:pPr>
                <a:spcBef>
                  <a:spcPct val="0"/>
                </a:spcBef>
                <a:buFontTx/>
                <a:buNone/>
              </a:pPr>
              <a:t>6</a:t>
            </a:fld>
            <a:endParaRPr lang="en-US" altLang="en-US" sz="1167">
              <a:solidFill>
                <a:schemeClr val="bg1"/>
              </a:solidFill>
            </a:endParaRPr>
          </a:p>
        </p:txBody>
      </p:sp>
    </p:spTree>
    <p:extLst>
      <p:ext uri="{BB962C8B-B14F-4D97-AF65-F5344CB8AC3E}">
        <p14:creationId xmlns:p14="http://schemas.microsoft.com/office/powerpoint/2010/main" val="232620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E0336474-25E6-40B8-9270-4517E0DF80F8}" type="slidenum">
              <a:rPr lang="en-US" altLang="en-US" sz="1167">
                <a:solidFill>
                  <a:schemeClr val="bg1"/>
                </a:solidFill>
              </a:rPr>
              <a:pPr>
                <a:spcBef>
                  <a:spcPct val="0"/>
                </a:spcBef>
                <a:buFontTx/>
                <a:buNone/>
              </a:pPr>
              <a:t>7</a:t>
            </a:fld>
            <a:endParaRPr lang="en-US" altLang="en-US" sz="1167">
              <a:solidFill>
                <a:schemeClr val="bg1"/>
              </a:solidFill>
            </a:endParaRPr>
          </a:p>
        </p:txBody>
      </p:sp>
      <p:pic>
        <p:nvPicPr>
          <p:cNvPr id="14349" name="Picture 13" descr="Screenshot of truncated Alphabetic listing of EAST stopwords. The word Claim is highlighed.  " title="EAST stopwords"/>
          <p:cNvPicPr>
            <a:picLocks noChangeAspect="1" noChangeArrowheads="1"/>
          </p:cNvPicPr>
          <p:nvPr/>
        </p:nvPicPr>
        <p:blipFill>
          <a:blip r:embed="rId3"/>
          <a:srcRect/>
          <a:stretch>
            <a:fillRect/>
          </a:stretch>
        </p:blipFill>
        <p:spPr bwMode="auto">
          <a:xfrm>
            <a:off x="3329782" y="1628511"/>
            <a:ext cx="4860396" cy="29725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843" name="Content Placeholder 2"/>
          <p:cNvSpPr>
            <a:spLocks noGrp="1"/>
          </p:cNvSpPr>
          <p:nvPr>
            <p:ph idx="1"/>
          </p:nvPr>
        </p:nvSpPr>
        <p:spPr>
          <a:xfrm>
            <a:off x="825500" y="1551782"/>
            <a:ext cx="2221178" cy="2850885"/>
          </a:xfrm>
        </p:spPr>
        <p:txBody>
          <a:bodyPr>
            <a:normAutofit/>
          </a:bodyPr>
          <a:lstStyle/>
          <a:p>
            <a:r>
              <a:rPr lang="en-US" altLang="en-US" sz="1667" dirty="0"/>
              <a:t>Access the </a:t>
            </a:r>
            <a:r>
              <a:rPr lang="en-US" altLang="en-US" sz="1667" dirty="0" err="1"/>
              <a:t>Stopwords</a:t>
            </a:r>
            <a:r>
              <a:rPr lang="en-US" altLang="en-US" sz="1667" dirty="0"/>
              <a:t> list from the EAST Help menu or the Office of Patent Automation (OPA) site.</a:t>
            </a:r>
            <a:endParaRPr lang="en-US" altLang="en-US" dirty="0"/>
          </a:p>
        </p:txBody>
      </p:sp>
      <p:sp>
        <p:nvSpPr>
          <p:cNvPr id="35842" name="Title 1"/>
          <p:cNvSpPr>
            <a:spLocks noGrp="1"/>
          </p:cNvSpPr>
          <p:nvPr>
            <p:ph type="title"/>
          </p:nvPr>
        </p:nvSpPr>
        <p:spPr>
          <a:xfrm>
            <a:off x="1322917" y="416720"/>
            <a:ext cx="6477000" cy="939271"/>
          </a:xfrm>
        </p:spPr>
        <p:txBody>
          <a:bodyPr/>
          <a:lstStyle/>
          <a:p>
            <a:pPr algn="ctr"/>
            <a:r>
              <a:rPr lang="en-US" altLang="en-US" sz="2667" dirty="0">
                <a:solidFill>
                  <a:srgbClr val="000000"/>
                </a:solidFill>
              </a:rPr>
              <a:t>Google Patents Pros/Strengths:</a:t>
            </a:r>
            <a:br>
              <a:rPr lang="en-US" altLang="en-US" sz="2667" dirty="0">
                <a:solidFill>
                  <a:srgbClr val="000000"/>
                </a:solidFill>
              </a:rPr>
            </a:br>
            <a:r>
              <a:rPr lang="en-US" altLang="en-US" sz="2667" dirty="0">
                <a:solidFill>
                  <a:srgbClr val="000000"/>
                </a:solidFill>
              </a:rPr>
              <a:t>Searches EAST/WEST </a:t>
            </a:r>
            <a:r>
              <a:rPr lang="en-US" altLang="en-US" sz="2667" dirty="0" err="1">
                <a:solidFill>
                  <a:srgbClr val="000000"/>
                </a:solidFill>
              </a:rPr>
              <a:t>Stopwords</a:t>
            </a:r>
            <a:endParaRPr lang="en-US" altLang="en-US" sz="2667" dirty="0"/>
          </a:p>
        </p:txBody>
      </p:sp>
    </p:spTree>
    <p:extLst>
      <p:ext uri="{BB962C8B-B14F-4D97-AF65-F5344CB8AC3E}">
        <p14:creationId xmlns:p14="http://schemas.microsoft.com/office/powerpoint/2010/main" val="71619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E8445CAD-FE1D-42F7-9DDC-410A5FD260C7}" type="slidenum">
              <a:rPr lang="en-US" altLang="en-US" sz="1167">
                <a:solidFill>
                  <a:schemeClr val="bg1"/>
                </a:solidFill>
              </a:rPr>
              <a:pPr>
                <a:spcBef>
                  <a:spcPct val="0"/>
                </a:spcBef>
                <a:buFontTx/>
                <a:buNone/>
              </a:pPr>
              <a:t>8</a:t>
            </a:fld>
            <a:endParaRPr lang="en-US" altLang="en-US" sz="1167">
              <a:solidFill>
                <a:schemeClr val="bg1"/>
              </a:solidFill>
            </a:endParaRPr>
          </a:p>
        </p:txBody>
      </p:sp>
      <p:pic>
        <p:nvPicPr>
          <p:cNvPr id="37892" name="Picture 1" descr="Google patents search for medical claim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5532" y="1645709"/>
            <a:ext cx="4400021" cy="37332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1" name="Content Placeholder 2"/>
          <p:cNvSpPr>
            <a:spLocks noGrp="1"/>
          </p:cNvSpPr>
          <p:nvPr>
            <p:ph idx="1"/>
          </p:nvPr>
        </p:nvSpPr>
        <p:spPr>
          <a:xfrm>
            <a:off x="1231636" y="1154907"/>
            <a:ext cx="7035271" cy="490802"/>
          </a:xfrm>
        </p:spPr>
        <p:txBody>
          <a:bodyPr/>
          <a:lstStyle/>
          <a:p>
            <a:r>
              <a:rPr lang="en-US" altLang="en-US" sz="2333" dirty="0"/>
              <a:t>Searching Medical Claim retrieves results.</a:t>
            </a:r>
          </a:p>
        </p:txBody>
      </p:sp>
      <p:sp>
        <p:nvSpPr>
          <p:cNvPr id="37890" name="Title 1"/>
          <p:cNvSpPr>
            <a:spLocks noGrp="1"/>
          </p:cNvSpPr>
          <p:nvPr>
            <p:ph type="title"/>
          </p:nvPr>
        </p:nvSpPr>
        <p:spPr>
          <a:xfrm>
            <a:off x="1054366" y="330730"/>
            <a:ext cx="7014104" cy="797719"/>
          </a:xfrm>
        </p:spPr>
        <p:txBody>
          <a:bodyPr>
            <a:normAutofit fontScale="90000"/>
          </a:bodyPr>
          <a:lstStyle/>
          <a:p>
            <a:pPr algn="ctr"/>
            <a:r>
              <a:rPr lang="en-US" altLang="en-US" sz="2667" dirty="0">
                <a:solidFill>
                  <a:srgbClr val="000000"/>
                </a:solidFill>
              </a:rPr>
              <a:t>Google Patents Pros/Strengths:</a:t>
            </a:r>
            <a:br>
              <a:rPr lang="en-US" altLang="en-US" sz="2667" dirty="0">
                <a:solidFill>
                  <a:srgbClr val="000000"/>
                </a:solidFill>
              </a:rPr>
            </a:br>
            <a:r>
              <a:rPr lang="en-US" altLang="en-US" sz="2667" dirty="0">
                <a:solidFill>
                  <a:srgbClr val="000000"/>
                </a:solidFill>
              </a:rPr>
              <a:t>Searches EAST/WEST </a:t>
            </a:r>
            <a:r>
              <a:rPr lang="en-US" altLang="en-US" sz="2667" dirty="0" err="1">
                <a:solidFill>
                  <a:srgbClr val="000000"/>
                </a:solidFill>
              </a:rPr>
              <a:t>Stopwords</a:t>
            </a:r>
            <a:r>
              <a:rPr lang="en-US" altLang="en-US" sz="2667" dirty="0">
                <a:solidFill>
                  <a:srgbClr val="000000"/>
                </a:solidFill>
              </a:rPr>
              <a:t> </a:t>
            </a:r>
            <a:endParaRPr lang="en-US" altLang="en-US" sz="2667" dirty="0"/>
          </a:p>
        </p:txBody>
      </p:sp>
    </p:spTree>
    <p:extLst>
      <p:ext uri="{BB962C8B-B14F-4D97-AF65-F5344CB8AC3E}">
        <p14:creationId xmlns:p14="http://schemas.microsoft.com/office/powerpoint/2010/main" val="12637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Slide Number Placeholder 3"/>
          <p:cNvSpPr>
            <a:spLocks noGrp="1"/>
          </p:cNvSpPr>
          <p:nvPr>
            <p:ph type="sldNum" sz="quarter" idx="10"/>
          </p:nvPr>
        </p:nvSpPr>
        <p:spPr>
          <a:noFill/>
        </p:spPr>
        <p:txBody>
          <a:bodyPr/>
          <a:lstStyle>
            <a:lvl1pPr>
              <a:spcBef>
                <a:spcPct val="20000"/>
              </a:spcBef>
              <a:buChar char="•"/>
              <a:defRPr sz="2667">
                <a:solidFill>
                  <a:schemeClr val="tx1"/>
                </a:solidFill>
                <a:latin typeface="Arial" panose="020B0604020202020204" pitchFamily="34" charset="0"/>
              </a:defRPr>
            </a:lvl1pPr>
            <a:lvl2pPr marL="619100" indent="-238115">
              <a:spcBef>
                <a:spcPct val="20000"/>
              </a:spcBef>
              <a:buChar char="–"/>
              <a:defRPr sz="2333">
                <a:solidFill>
                  <a:schemeClr val="tx1"/>
                </a:solidFill>
                <a:latin typeface="Arial" panose="020B0604020202020204" pitchFamily="34" charset="0"/>
              </a:defRPr>
            </a:lvl2pPr>
            <a:lvl3pPr marL="952462" indent="-190492">
              <a:spcBef>
                <a:spcPct val="20000"/>
              </a:spcBef>
              <a:buChar char="•"/>
              <a:defRPr sz="2000">
                <a:solidFill>
                  <a:schemeClr val="tx1"/>
                </a:solidFill>
                <a:latin typeface="Arial" panose="020B0604020202020204" pitchFamily="34" charset="0"/>
              </a:defRPr>
            </a:lvl3pPr>
            <a:lvl4pPr marL="1333447" indent="-190492">
              <a:spcBef>
                <a:spcPct val="20000"/>
              </a:spcBef>
              <a:buChar char="–"/>
              <a:defRPr sz="1667">
                <a:solidFill>
                  <a:schemeClr val="tx1"/>
                </a:solidFill>
                <a:latin typeface="Arial" panose="020B0604020202020204" pitchFamily="34" charset="0"/>
              </a:defRPr>
            </a:lvl4pPr>
            <a:lvl5pPr marL="1714431" indent="-190492">
              <a:spcBef>
                <a:spcPct val="20000"/>
              </a:spcBef>
              <a:buChar char="»"/>
              <a:defRPr sz="1667">
                <a:solidFill>
                  <a:schemeClr val="tx1"/>
                </a:solidFill>
                <a:latin typeface="Arial" panose="020B0604020202020204" pitchFamily="34" charset="0"/>
              </a:defRPr>
            </a:lvl5pPr>
            <a:lvl6pPr marL="2095416" indent="-190492" eaLnBrk="0" fontAlgn="base" hangingPunct="0">
              <a:spcBef>
                <a:spcPct val="20000"/>
              </a:spcBef>
              <a:spcAft>
                <a:spcPct val="0"/>
              </a:spcAft>
              <a:buChar char="»"/>
              <a:defRPr sz="1667">
                <a:solidFill>
                  <a:schemeClr val="tx1"/>
                </a:solidFill>
                <a:latin typeface="Arial" panose="020B0604020202020204" pitchFamily="34" charset="0"/>
              </a:defRPr>
            </a:lvl6pPr>
            <a:lvl7pPr marL="2476401" indent="-190492" eaLnBrk="0" fontAlgn="base" hangingPunct="0">
              <a:spcBef>
                <a:spcPct val="20000"/>
              </a:spcBef>
              <a:spcAft>
                <a:spcPct val="0"/>
              </a:spcAft>
              <a:buChar char="»"/>
              <a:defRPr sz="1667">
                <a:solidFill>
                  <a:schemeClr val="tx1"/>
                </a:solidFill>
                <a:latin typeface="Arial" panose="020B0604020202020204" pitchFamily="34" charset="0"/>
              </a:defRPr>
            </a:lvl7pPr>
            <a:lvl8pPr marL="2857386" indent="-190492" eaLnBrk="0" fontAlgn="base" hangingPunct="0">
              <a:spcBef>
                <a:spcPct val="20000"/>
              </a:spcBef>
              <a:spcAft>
                <a:spcPct val="0"/>
              </a:spcAft>
              <a:buChar char="»"/>
              <a:defRPr sz="1667">
                <a:solidFill>
                  <a:schemeClr val="tx1"/>
                </a:solidFill>
                <a:latin typeface="Arial" panose="020B0604020202020204" pitchFamily="34" charset="0"/>
              </a:defRPr>
            </a:lvl8pPr>
            <a:lvl9pPr marL="3238370" indent="-190492" eaLnBrk="0" fontAlgn="base" hangingPunct="0">
              <a:spcBef>
                <a:spcPct val="20000"/>
              </a:spcBef>
              <a:spcAft>
                <a:spcPct val="0"/>
              </a:spcAft>
              <a:buChar char="»"/>
              <a:defRPr sz="1667">
                <a:solidFill>
                  <a:schemeClr val="tx1"/>
                </a:solidFill>
                <a:latin typeface="Arial" panose="020B0604020202020204" pitchFamily="34" charset="0"/>
              </a:defRPr>
            </a:lvl9pPr>
          </a:lstStyle>
          <a:p>
            <a:pPr>
              <a:spcBef>
                <a:spcPct val="0"/>
              </a:spcBef>
              <a:buFontTx/>
              <a:buNone/>
            </a:pPr>
            <a:fld id="{C77297F1-4085-481A-A5D7-1A85B5F03C45}" type="slidenum">
              <a:rPr lang="en-US" altLang="en-US" sz="1167">
                <a:solidFill>
                  <a:schemeClr val="bg1"/>
                </a:solidFill>
              </a:rPr>
              <a:pPr>
                <a:spcBef>
                  <a:spcPct val="0"/>
                </a:spcBef>
                <a:buFontTx/>
                <a:buNone/>
              </a:pPr>
              <a:t>9</a:t>
            </a:fld>
            <a:endParaRPr lang="en-US" altLang="en-US" sz="1167">
              <a:solidFill>
                <a:schemeClr val="bg1"/>
              </a:solidFill>
            </a:endParaRPr>
          </a:p>
        </p:txBody>
      </p:sp>
      <p:pic>
        <p:nvPicPr>
          <p:cNvPr id="39940" name="Picture 3" descr="Screenshot showing how to access Advanced Search feature via the options icon.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7542" y="1607345"/>
            <a:ext cx="6080125" cy="37332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39" name="Content Placeholder 2"/>
          <p:cNvSpPr>
            <a:spLocks noGrp="1"/>
          </p:cNvSpPr>
          <p:nvPr>
            <p:ph idx="1"/>
          </p:nvPr>
        </p:nvSpPr>
        <p:spPr>
          <a:xfrm>
            <a:off x="1099345" y="1154907"/>
            <a:ext cx="6928114" cy="486833"/>
          </a:xfrm>
        </p:spPr>
        <p:txBody>
          <a:bodyPr/>
          <a:lstStyle/>
          <a:p>
            <a:r>
              <a:rPr lang="en-US" altLang="en-US" sz="2000" dirty="0"/>
              <a:t>Click Options icon to access Advanced Patent Search.</a:t>
            </a:r>
          </a:p>
        </p:txBody>
      </p:sp>
      <p:sp>
        <p:nvSpPr>
          <p:cNvPr id="39938" name="Title 1"/>
          <p:cNvSpPr>
            <a:spLocks noGrp="1"/>
          </p:cNvSpPr>
          <p:nvPr>
            <p:ph type="title"/>
          </p:nvPr>
        </p:nvSpPr>
        <p:spPr>
          <a:xfrm>
            <a:off x="1349375" y="287073"/>
            <a:ext cx="6477000" cy="952500"/>
          </a:xfrm>
        </p:spPr>
        <p:txBody>
          <a:bodyPr/>
          <a:lstStyle/>
          <a:p>
            <a:pPr algn="ctr"/>
            <a:r>
              <a:rPr lang="en-US" altLang="en-US" sz="2667" dirty="0">
                <a:solidFill>
                  <a:srgbClr val="000000"/>
                </a:solidFill>
              </a:rPr>
              <a:t>Google Patents Pros/Strengths:</a:t>
            </a:r>
            <a:br>
              <a:rPr lang="en-US" altLang="en-US" sz="2667" dirty="0">
                <a:solidFill>
                  <a:srgbClr val="000000"/>
                </a:solidFill>
              </a:rPr>
            </a:br>
            <a:r>
              <a:rPr lang="en-US" altLang="en-US" sz="2667" dirty="0">
                <a:solidFill>
                  <a:srgbClr val="000000"/>
                </a:solidFill>
              </a:rPr>
              <a:t>Searches CPC Classification</a:t>
            </a:r>
            <a:endParaRPr lang="en-US" altLang="en-US" sz="2667" dirty="0"/>
          </a:p>
        </p:txBody>
      </p:sp>
    </p:spTree>
    <p:extLst>
      <p:ext uri="{BB962C8B-B14F-4D97-AF65-F5344CB8AC3E}">
        <p14:creationId xmlns:p14="http://schemas.microsoft.com/office/powerpoint/2010/main" val="3507693358"/>
      </p:ext>
    </p:extLst>
  </p:cSld>
  <p:clrMapOvr>
    <a:masterClrMapping/>
  </p:clrMapOvr>
</p:sld>
</file>

<file path=ppt/theme/theme1.xml><?xml version="1.0" encoding="utf-8"?>
<a:theme xmlns:a="http://schemas.openxmlformats.org/drawingml/2006/main" name="Brand master green">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with footer [Read-Only]" id="{E536AB32-CEC2-412B-A304-67B4A69D201C}" vid="{C92BEDDA-943C-4462-BF07-FFEC86F21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GooglePatents_Suchira_OCC_2_1_17</Template>
  <TotalTime>80</TotalTime>
  <Words>1337</Words>
  <Application>Microsoft Office PowerPoint</Application>
  <PresentationFormat>On-screen Show (16:10)</PresentationFormat>
  <Paragraphs>184</Paragraphs>
  <Slides>32</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Segoe UI</vt:lpstr>
      <vt:lpstr>Segoe UI Semibold</vt:lpstr>
      <vt:lpstr>Brand master green</vt:lpstr>
      <vt:lpstr>PowerPoint Presentation</vt:lpstr>
      <vt:lpstr>Google Patents:   Pros and Cons   For users of assistive technology, additional details are in the Notes field.</vt:lpstr>
      <vt:lpstr>Objectives</vt:lpstr>
      <vt:lpstr>Google Patents Content</vt:lpstr>
      <vt:lpstr>Accessing Google Patents</vt:lpstr>
      <vt:lpstr>Google Patent Pros/Strengths:</vt:lpstr>
      <vt:lpstr>Google Patents Pros/Strengths: Searches EAST/WEST Stopwords</vt:lpstr>
      <vt:lpstr>Google Patents Pros/Strengths: Searches EAST/WEST Stopwords </vt:lpstr>
      <vt:lpstr>Google Patents Pros/Strengths: Searches CPC Classification</vt:lpstr>
      <vt:lpstr>Google Patents Pros/Strengths: Searches CPC Classification 1</vt:lpstr>
      <vt:lpstr>Google Patents Pros/Strengths: Searches CPC Classification 2</vt:lpstr>
      <vt:lpstr>Google Patents Pros/Strengths: Find Prior Art Button</vt:lpstr>
      <vt:lpstr>Google Patents Pros/Strengths: Prior Art Finder Features</vt:lpstr>
      <vt:lpstr>Google Patents Pros/Strengths: Prior Art Finder Search Results</vt:lpstr>
      <vt:lpstr>Google Patents Pros/Strengths: Prior Art Finder Search Results 1</vt:lpstr>
      <vt:lpstr>Google Patents Pros/Strengths: Prior Art Finder Search Results  </vt:lpstr>
      <vt:lpstr>Google Patents Pros/Strengths: EAST-like Proximity Operators</vt:lpstr>
      <vt:lpstr>Google Patents Pros/Strengths: Restrict Search to Specific Sections</vt:lpstr>
      <vt:lpstr>Google Patents Pros/Strengths: Variety of Wildcards/Truncation</vt:lpstr>
      <vt:lpstr>Google Patents Cons/Weaknesses:</vt:lpstr>
      <vt:lpstr>Google Patent Cons/Weaknesses: Search Algorithm</vt:lpstr>
      <vt:lpstr>Google Patents Cons/Weaknesses: Disclosure Risk</vt:lpstr>
      <vt:lpstr>Google Patent Cons/Weaknesses: Inappropriate Synonyms</vt:lpstr>
      <vt:lpstr>Google Patent Cons/Weaknesses: Missing Citations</vt:lpstr>
      <vt:lpstr>Google Patent Cons/Weaknesses: Missing Citations 1</vt:lpstr>
      <vt:lpstr>Google Patent Cons/Weaknesses: Uploading Delay</vt:lpstr>
      <vt:lpstr>Google Patent Cons/Weaknesses: Uploading Delay 1</vt:lpstr>
      <vt:lpstr>Google Patent Cons/Weaknesses: Uploading Delay  </vt:lpstr>
      <vt:lpstr>Google and EAST/WEST Feature Chart</vt:lpstr>
      <vt:lpstr>Objectives Covered</vt:lpstr>
      <vt:lpstr>THANK YOU</vt:lpstr>
      <vt:lpstr>PowerPoint Presentation</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 Mary</dc:creator>
  <cp:lastModifiedBy>Pande, Suchira (NIH/NHLBI) [V]</cp:lastModifiedBy>
  <cp:revision>7</cp:revision>
  <dcterms:created xsi:type="dcterms:W3CDTF">2017-02-01T21:07:30Z</dcterms:created>
  <dcterms:modified xsi:type="dcterms:W3CDTF">2017-06-20T17:18:41Z</dcterms:modified>
</cp:coreProperties>
</file>